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2" d="100"/>
          <a:sy n="102" d="100"/>
        </p:scale>
        <p:origin x="-112" y="-12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13/12/17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838200" y="5804915"/>
            <a:ext cx="2574290" cy="646430"/>
          </a:xfrm>
          <a:custGeom>
            <a:avLst/>
            <a:gdLst/>
            <a:ahLst/>
            <a:cxnLst/>
            <a:rect l="l" t="t" r="r" b="b"/>
            <a:pathLst>
              <a:path w="2574290" h="646429">
                <a:moveTo>
                  <a:pt x="2466340" y="0"/>
                </a:moveTo>
                <a:lnTo>
                  <a:pt x="107696" y="0"/>
                </a:lnTo>
                <a:lnTo>
                  <a:pt x="65777" y="8463"/>
                </a:lnTo>
                <a:lnTo>
                  <a:pt x="31545" y="31545"/>
                </a:lnTo>
                <a:lnTo>
                  <a:pt x="8463" y="65777"/>
                </a:lnTo>
                <a:lnTo>
                  <a:pt x="0" y="107696"/>
                </a:lnTo>
                <a:lnTo>
                  <a:pt x="0" y="538480"/>
                </a:lnTo>
                <a:lnTo>
                  <a:pt x="8463" y="580398"/>
                </a:lnTo>
                <a:lnTo>
                  <a:pt x="31545" y="614630"/>
                </a:lnTo>
                <a:lnTo>
                  <a:pt x="65777" y="637712"/>
                </a:lnTo>
                <a:lnTo>
                  <a:pt x="107696" y="646176"/>
                </a:lnTo>
                <a:lnTo>
                  <a:pt x="2466340" y="646176"/>
                </a:lnTo>
                <a:lnTo>
                  <a:pt x="2508242" y="637712"/>
                </a:lnTo>
                <a:lnTo>
                  <a:pt x="2542476" y="614630"/>
                </a:lnTo>
                <a:lnTo>
                  <a:pt x="2565566" y="580398"/>
                </a:lnTo>
                <a:lnTo>
                  <a:pt x="2574036" y="538480"/>
                </a:lnTo>
                <a:lnTo>
                  <a:pt x="2574036" y="107696"/>
                </a:lnTo>
                <a:lnTo>
                  <a:pt x="2565566" y="65777"/>
                </a:lnTo>
                <a:lnTo>
                  <a:pt x="2542476" y="31545"/>
                </a:lnTo>
                <a:lnTo>
                  <a:pt x="2508242" y="8463"/>
                </a:lnTo>
                <a:lnTo>
                  <a:pt x="2466340" y="0"/>
                </a:lnTo>
                <a:close/>
              </a:path>
            </a:pathLst>
          </a:custGeom>
          <a:solidFill>
            <a:srgbClr val="7E7E7E">
              <a:alpha val="3803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929639" y="547700"/>
            <a:ext cx="1170838" cy="9147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1925066" y="547700"/>
            <a:ext cx="1411605" cy="9147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3054350" y="547700"/>
            <a:ext cx="2304669" cy="91470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9364980" y="3023616"/>
            <a:ext cx="2304287" cy="234543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5853684" y="868680"/>
            <a:ext cx="2173223" cy="225856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1258824" y="3354323"/>
            <a:ext cx="2153412" cy="230124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801623" y="4504944"/>
            <a:ext cx="458470" cy="1151890"/>
          </a:xfrm>
          <a:custGeom>
            <a:avLst/>
            <a:gdLst/>
            <a:ahLst/>
            <a:cxnLst/>
            <a:rect l="l" t="t" r="r" b="b"/>
            <a:pathLst>
              <a:path w="458469" h="1151889">
                <a:moveTo>
                  <a:pt x="295647" y="66481"/>
                </a:moveTo>
                <a:lnTo>
                  <a:pt x="268147" y="93598"/>
                </a:lnTo>
                <a:lnTo>
                  <a:pt x="239179" y="135381"/>
                </a:lnTo>
                <a:lnTo>
                  <a:pt x="202501" y="199008"/>
                </a:lnTo>
                <a:lnTo>
                  <a:pt x="184988" y="233806"/>
                </a:lnTo>
                <a:lnTo>
                  <a:pt x="168020" y="270636"/>
                </a:lnTo>
                <a:lnTo>
                  <a:pt x="151650" y="309244"/>
                </a:lnTo>
                <a:lnTo>
                  <a:pt x="136042" y="349630"/>
                </a:lnTo>
                <a:lnTo>
                  <a:pt x="120916" y="391540"/>
                </a:lnTo>
                <a:lnTo>
                  <a:pt x="106578" y="435228"/>
                </a:lnTo>
                <a:lnTo>
                  <a:pt x="93052" y="480186"/>
                </a:lnTo>
                <a:lnTo>
                  <a:pt x="80213" y="526541"/>
                </a:lnTo>
                <a:lnTo>
                  <a:pt x="68135" y="574293"/>
                </a:lnTo>
                <a:lnTo>
                  <a:pt x="57048" y="622934"/>
                </a:lnTo>
                <a:lnTo>
                  <a:pt x="46736" y="672845"/>
                </a:lnTo>
                <a:lnTo>
                  <a:pt x="37287" y="723518"/>
                </a:lnTo>
                <a:lnTo>
                  <a:pt x="28905" y="775207"/>
                </a:lnTo>
                <a:lnTo>
                  <a:pt x="21488" y="827404"/>
                </a:lnTo>
                <a:lnTo>
                  <a:pt x="15036" y="880363"/>
                </a:lnTo>
                <a:lnTo>
                  <a:pt x="9728" y="933957"/>
                </a:lnTo>
                <a:lnTo>
                  <a:pt x="5588" y="987805"/>
                </a:lnTo>
                <a:lnTo>
                  <a:pt x="2501" y="1042034"/>
                </a:lnTo>
                <a:lnTo>
                  <a:pt x="673" y="1096619"/>
                </a:lnTo>
                <a:lnTo>
                  <a:pt x="0" y="1150835"/>
                </a:lnTo>
                <a:lnTo>
                  <a:pt x="57912" y="1151547"/>
                </a:lnTo>
                <a:lnTo>
                  <a:pt x="58564" y="1098257"/>
                </a:lnTo>
                <a:lnTo>
                  <a:pt x="60354" y="1044955"/>
                </a:lnTo>
                <a:lnTo>
                  <a:pt x="63349" y="991996"/>
                </a:lnTo>
                <a:lnTo>
                  <a:pt x="67400" y="939291"/>
                </a:lnTo>
                <a:lnTo>
                  <a:pt x="72555" y="887094"/>
                </a:lnTo>
                <a:lnTo>
                  <a:pt x="78881" y="835278"/>
                </a:lnTo>
                <a:lnTo>
                  <a:pt x="86104" y="784224"/>
                </a:lnTo>
                <a:lnTo>
                  <a:pt x="86221" y="783589"/>
                </a:lnTo>
                <a:lnTo>
                  <a:pt x="94296" y="733805"/>
                </a:lnTo>
                <a:lnTo>
                  <a:pt x="103619" y="683640"/>
                </a:lnTo>
                <a:lnTo>
                  <a:pt x="113597" y="635507"/>
                </a:lnTo>
                <a:lnTo>
                  <a:pt x="124391" y="588136"/>
                </a:lnTo>
                <a:lnTo>
                  <a:pt x="136110" y="541654"/>
                </a:lnTo>
                <a:lnTo>
                  <a:pt x="148604" y="496569"/>
                </a:lnTo>
                <a:lnTo>
                  <a:pt x="161937" y="452246"/>
                </a:lnTo>
                <a:lnTo>
                  <a:pt x="175568" y="410844"/>
                </a:lnTo>
                <a:lnTo>
                  <a:pt x="190182" y="370204"/>
                </a:lnTo>
                <a:lnTo>
                  <a:pt x="205498" y="330580"/>
                </a:lnTo>
                <a:lnTo>
                  <a:pt x="220794" y="294512"/>
                </a:lnTo>
                <a:lnTo>
                  <a:pt x="221170" y="293623"/>
                </a:lnTo>
                <a:lnTo>
                  <a:pt x="236953" y="259460"/>
                </a:lnTo>
                <a:lnTo>
                  <a:pt x="237363" y="258571"/>
                </a:lnTo>
                <a:lnTo>
                  <a:pt x="253540" y="226440"/>
                </a:lnTo>
                <a:lnTo>
                  <a:pt x="270667" y="195325"/>
                </a:lnTo>
                <a:lnTo>
                  <a:pt x="279129" y="180847"/>
                </a:lnTo>
                <a:lnTo>
                  <a:pt x="288112" y="166369"/>
                </a:lnTo>
                <a:lnTo>
                  <a:pt x="296568" y="153542"/>
                </a:lnTo>
                <a:lnTo>
                  <a:pt x="305790" y="140080"/>
                </a:lnTo>
                <a:lnTo>
                  <a:pt x="314205" y="128777"/>
                </a:lnTo>
                <a:lnTo>
                  <a:pt x="319307" y="122173"/>
                </a:lnTo>
                <a:lnTo>
                  <a:pt x="317982" y="122173"/>
                </a:lnTo>
                <a:lnTo>
                  <a:pt x="323532" y="116712"/>
                </a:lnTo>
                <a:lnTo>
                  <a:pt x="325271" y="116712"/>
                </a:lnTo>
                <a:lnTo>
                  <a:pt x="325470" y="116563"/>
                </a:lnTo>
                <a:lnTo>
                  <a:pt x="295647" y="66481"/>
                </a:lnTo>
                <a:close/>
              </a:path>
              <a:path w="458469" h="1151889">
                <a:moveTo>
                  <a:pt x="60375" y="1044320"/>
                </a:moveTo>
                <a:lnTo>
                  <a:pt x="60337" y="1044955"/>
                </a:lnTo>
                <a:lnTo>
                  <a:pt x="60375" y="1044320"/>
                </a:lnTo>
                <a:close/>
              </a:path>
              <a:path w="458469" h="1151889">
                <a:moveTo>
                  <a:pt x="67449" y="938656"/>
                </a:moveTo>
                <a:lnTo>
                  <a:pt x="67386" y="939291"/>
                </a:lnTo>
                <a:lnTo>
                  <a:pt x="67449" y="938656"/>
                </a:lnTo>
                <a:close/>
              </a:path>
              <a:path w="458469" h="1151889">
                <a:moveTo>
                  <a:pt x="72648" y="886332"/>
                </a:moveTo>
                <a:lnTo>
                  <a:pt x="72558" y="887063"/>
                </a:lnTo>
                <a:lnTo>
                  <a:pt x="72648" y="886332"/>
                </a:lnTo>
                <a:close/>
              </a:path>
              <a:path w="458469" h="1151889">
                <a:moveTo>
                  <a:pt x="78943" y="834770"/>
                </a:moveTo>
                <a:lnTo>
                  <a:pt x="78867" y="835278"/>
                </a:lnTo>
                <a:lnTo>
                  <a:pt x="78943" y="834770"/>
                </a:lnTo>
                <a:close/>
              </a:path>
              <a:path w="458469" h="1151889">
                <a:moveTo>
                  <a:pt x="86221" y="783589"/>
                </a:moveTo>
                <a:lnTo>
                  <a:pt x="86118" y="784224"/>
                </a:lnTo>
                <a:lnTo>
                  <a:pt x="86221" y="783589"/>
                </a:lnTo>
                <a:close/>
              </a:path>
              <a:path w="458469" h="1151889">
                <a:moveTo>
                  <a:pt x="103636" y="683640"/>
                </a:moveTo>
                <a:lnTo>
                  <a:pt x="103504" y="684275"/>
                </a:lnTo>
                <a:lnTo>
                  <a:pt x="103636" y="683640"/>
                </a:lnTo>
                <a:close/>
              </a:path>
              <a:path w="458469" h="1151889">
                <a:moveTo>
                  <a:pt x="113703" y="634999"/>
                </a:moveTo>
                <a:lnTo>
                  <a:pt x="113576" y="635507"/>
                </a:lnTo>
                <a:lnTo>
                  <a:pt x="113703" y="634999"/>
                </a:lnTo>
                <a:close/>
              </a:path>
              <a:path w="458469" h="1151889">
                <a:moveTo>
                  <a:pt x="124536" y="587501"/>
                </a:moveTo>
                <a:lnTo>
                  <a:pt x="124371" y="588136"/>
                </a:lnTo>
                <a:lnTo>
                  <a:pt x="124536" y="587501"/>
                </a:lnTo>
                <a:close/>
              </a:path>
              <a:path w="458469" h="1151889">
                <a:moveTo>
                  <a:pt x="161972" y="452246"/>
                </a:moveTo>
                <a:lnTo>
                  <a:pt x="161721" y="453008"/>
                </a:lnTo>
                <a:lnTo>
                  <a:pt x="161972" y="452246"/>
                </a:lnTo>
                <a:close/>
              </a:path>
              <a:path w="458469" h="1151889">
                <a:moveTo>
                  <a:pt x="175739" y="410324"/>
                </a:moveTo>
                <a:lnTo>
                  <a:pt x="175552" y="410844"/>
                </a:lnTo>
                <a:lnTo>
                  <a:pt x="175739" y="410324"/>
                </a:lnTo>
                <a:close/>
              </a:path>
              <a:path w="458469" h="1151889">
                <a:moveTo>
                  <a:pt x="205544" y="330580"/>
                </a:moveTo>
                <a:lnTo>
                  <a:pt x="205168" y="331469"/>
                </a:lnTo>
                <a:lnTo>
                  <a:pt x="205544" y="330580"/>
                </a:lnTo>
                <a:close/>
              </a:path>
              <a:path w="458469" h="1151889">
                <a:moveTo>
                  <a:pt x="221199" y="293623"/>
                </a:moveTo>
                <a:lnTo>
                  <a:pt x="220851" y="294379"/>
                </a:lnTo>
                <a:lnTo>
                  <a:pt x="221199" y="293623"/>
                </a:lnTo>
                <a:close/>
              </a:path>
              <a:path w="458469" h="1151889">
                <a:moveTo>
                  <a:pt x="237390" y="258571"/>
                </a:moveTo>
                <a:lnTo>
                  <a:pt x="237054" y="259240"/>
                </a:lnTo>
                <a:lnTo>
                  <a:pt x="237390" y="258571"/>
                </a:lnTo>
                <a:close/>
              </a:path>
              <a:path w="458469" h="1151889">
                <a:moveTo>
                  <a:pt x="253987" y="225551"/>
                </a:moveTo>
                <a:lnTo>
                  <a:pt x="253492" y="226440"/>
                </a:lnTo>
                <a:lnTo>
                  <a:pt x="253987" y="225551"/>
                </a:lnTo>
                <a:close/>
              </a:path>
              <a:path w="458469" h="1151889">
                <a:moveTo>
                  <a:pt x="270958" y="194798"/>
                </a:moveTo>
                <a:lnTo>
                  <a:pt x="270649" y="195325"/>
                </a:lnTo>
                <a:lnTo>
                  <a:pt x="270958" y="194798"/>
                </a:lnTo>
                <a:close/>
              </a:path>
              <a:path w="458469" h="1151889">
                <a:moveTo>
                  <a:pt x="279501" y="180212"/>
                </a:moveTo>
                <a:lnTo>
                  <a:pt x="279057" y="180847"/>
                </a:lnTo>
                <a:lnTo>
                  <a:pt x="279501" y="180212"/>
                </a:lnTo>
                <a:close/>
              </a:path>
              <a:path w="458469" h="1151889">
                <a:moveTo>
                  <a:pt x="288172" y="166369"/>
                </a:moveTo>
                <a:lnTo>
                  <a:pt x="287756" y="167004"/>
                </a:lnTo>
                <a:lnTo>
                  <a:pt x="288172" y="166369"/>
                </a:lnTo>
                <a:close/>
              </a:path>
              <a:path w="458469" h="1151889">
                <a:moveTo>
                  <a:pt x="425572" y="50926"/>
                </a:moveTo>
                <a:lnTo>
                  <a:pt x="316471" y="50926"/>
                </a:lnTo>
                <a:lnTo>
                  <a:pt x="351205" y="97281"/>
                </a:lnTo>
                <a:lnTo>
                  <a:pt x="325470" y="116563"/>
                </a:lnTo>
                <a:lnTo>
                  <a:pt x="353390" y="163448"/>
                </a:lnTo>
                <a:lnTo>
                  <a:pt x="425572" y="50926"/>
                </a:lnTo>
                <a:close/>
              </a:path>
              <a:path w="458469" h="1151889">
                <a:moveTo>
                  <a:pt x="305897" y="140080"/>
                </a:moveTo>
                <a:lnTo>
                  <a:pt x="305244" y="140969"/>
                </a:lnTo>
                <a:lnTo>
                  <a:pt x="305897" y="140080"/>
                </a:lnTo>
                <a:close/>
              </a:path>
              <a:path w="458469" h="1151889">
                <a:moveTo>
                  <a:pt x="323532" y="116712"/>
                </a:moveTo>
                <a:lnTo>
                  <a:pt x="317982" y="122173"/>
                </a:lnTo>
                <a:lnTo>
                  <a:pt x="321134" y="119812"/>
                </a:lnTo>
                <a:lnTo>
                  <a:pt x="323532" y="116712"/>
                </a:lnTo>
                <a:close/>
              </a:path>
              <a:path w="458469" h="1151889">
                <a:moveTo>
                  <a:pt x="321134" y="119812"/>
                </a:moveTo>
                <a:lnTo>
                  <a:pt x="317982" y="122173"/>
                </a:lnTo>
                <a:lnTo>
                  <a:pt x="319307" y="122173"/>
                </a:lnTo>
                <a:lnTo>
                  <a:pt x="321134" y="119812"/>
                </a:lnTo>
                <a:close/>
              </a:path>
              <a:path w="458469" h="1151889">
                <a:moveTo>
                  <a:pt x="325271" y="116712"/>
                </a:moveTo>
                <a:lnTo>
                  <a:pt x="323532" y="116712"/>
                </a:lnTo>
                <a:lnTo>
                  <a:pt x="321134" y="119812"/>
                </a:lnTo>
                <a:lnTo>
                  <a:pt x="325271" y="116712"/>
                </a:lnTo>
                <a:close/>
              </a:path>
              <a:path w="458469" h="1151889">
                <a:moveTo>
                  <a:pt x="316471" y="50926"/>
                </a:moveTo>
                <a:lnTo>
                  <a:pt x="295647" y="66481"/>
                </a:lnTo>
                <a:lnTo>
                  <a:pt x="325470" y="116563"/>
                </a:lnTo>
                <a:lnTo>
                  <a:pt x="351205" y="97281"/>
                </a:lnTo>
                <a:lnTo>
                  <a:pt x="316471" y="50926"/>
                </a:lnTo>
                <a:close/>
              </a:path>
              <a:path w="458469" h="1151889">
                <a:moveTo>
                  <a:pt x="458241" y="0"/>
                </a:moveTo>
                <a:lnTo>
                  <a:pt x="264528" y="14223"/>
                </a:lnTo>
                <a:lnTo>
                  <a:pt x="295647" y="66481"/>
                </a:lnTo>
                <a:lnTo>
                  <a:pt x="316471" y="50926"/>
                </a:lnTo>
                <a:lnTo>
                  <a:pt x="425572" y="50926"/>
                </a:lnTo>
                <a:lnTo>
                  <a:pt x="458241" y="0"/>
                </a:lnTo>
                <a:close/>
              </a:path>
            </a:pathLst>
          </a:custGeom>
          <a:solidFill>
            <a:srgbClr val="A6A6A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13/12/17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13/12/17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2AC56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2417064" y="2923032"/>
            <a:ext cx="7435596" cy="37779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13/12/17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13/12/17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4001" y="1678304"/>
            <a:ext cx="10743996" cy="835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55700" y="2627833"/>
            <a:ext cx="10680598" cy="34124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13/12/17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image" Target="../media/image39.png"/><Relationship Id="rId7" Type="http://schemas.openxmlformats.org/officeDocument/2006/relationships/image" Target="../media/image40.png"/><Relationship Id="rId8" Type="http://schemas.openxmlformats.org/officeDocument/2006/relationships/image" Target="../media/image41.png"/><Relationship Id="rId9" Type="http://schemas.openxmlformats.org/officeDocument/2006/relationships/image" Target="../media/image42.png"/><Relationship Id="rId10" Type="http://schemas.openxmlformats.org/officeDocument/2006/relationships/image" Target="../media/image43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897368" y="934211"/>
            <a:ext cx="3764279" cy="39136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948684" y="806195"/>
            <a:ext cx="4741164" cy="39883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1836" y="769619"/>
            <a:ext cx="3991355" cy="40614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272523" y="3222370"/>
            <a:ext cx="1433195" cy="3128010"/>
          </a:xfrm>
          <a:custGeom>
            <a:avLst/>
            <a:gdLst/>
            <a:ahLst/>
            <a:cxnLst/>
            <a:rect l="l" t="t" r="r" b="b"/>
            <a:pathLst>
              <a:path w="1433195" h="3128010">
                <a:moveTo>
                  <a:pt x="716279" y="0"/>
                </a:moveTo>
                <a:lnTo>
                  <a:pt x="658429" y="1714"/>
                </a:lnTo>
                <a:lnTo>
                  <a:pt x="602986" y="6159"/>
                </a:lnTo>
                <a:lnTo>
                  <a:pt x="549953" y="13335"/>
                </a:lnTo>
                <a:lnTo>
                  <a:pt x="499331" y="23240"/>
                </a:lnTo>
                <a:lnTo>
                  <a:pt x="451119" y="35877"/>
                </a:lnTo>
                <a:lnTo>
                  <a:pt x="405320" y="51244"/>
                </a:lnTo>
                <a:lnTo>
                  <a:pt x="361934" y="69341"/>
                </a:lnTo>
                <a:lnTo>
                  <a:pt x="320961" y="90169"/>
                </a:lnTo>
                <a:lnTo>
                  <a:pt x="282404" y="113728"/>
                </a:lnTo>
                <a:lnTo>
                  <a:pt x="246262" y="140017"/>
                </a:lnTo>
                <a:lnTo>
                  <a:pt x="212536" y="169037"/>
                </a:lnTo>
                <a:lnTo>
                  <a:pt x="181228" y="200787"/>
                </a:lnTo>
                <a:lnTo>
                  <a:pt x="152378" y="235084"/>
                </a:lnTo>
                <a:lnTo>
                  <a:pt x="126026" y="271748"/>
                </a:lnTo>
                <a:lnTo>
                  <a:pt x="102173" y="310776"/>
                </a:lnTo>
                <a:lnTo>
                  <a:pt x="80819" y="352170"/>
                </a:lnTo>
                <a:lnTo>
                  <a:pt x="61964" y="395930"/>
                </a:lnTo>
                <a:lnTo>
                  <a:pt x="45608" y="442055"/>
                </a:lnTo>
                <a:lnTo>
                  <a:pt x="31754" y="490545"/>
                </a:lnTo>
                <a:lnTo>
                  <a:pt x="20399" y="541401"/>
                </a:lnTo>
                <a:lnTo>
                  <a:pt x="11547" y="594621"/>
                </a:lnTo>
                <a:lnTo>
                  <a:pt x="5195" y="650208"/>
                </a:lnTo>
                <a:lnTo>
                  <a:pt x="1346" y="708159"/>
                </a:lnTo>
                <a:lnTo>
                  <a:pt x="0" y="768476"/>
                </a:lnTo>
                <a:lnTo>
                  <a:pt x="0" y="2359279"/>
                </a:lnTo>
                <a:lnTo>
                  <a:pt x="1346" y="2419622"/>
                </a:lnTo>
                <a:lnTo>
                  <a:pt x="5195" y="2477596"/>
                </a:lnTo>
                <a:lnTo>
                  <a:pt x="11547" y="2533201"/>
                </a:lnTo>
                <a:lnTo>
                  <a:pt x="20399" y="2586437"/>
                </a:lnTo>
                <a:lnTo>
                  <a:pt x="31754" y="2637304"/>
                </a:lnTo>
                <a:lnTo>
                  <a:pt x="45608" y="2685802"/>
                </a:lnTo>
                <a:lnTo>
                  <a:pt x="61964" y="2731931"/>
                </a:lnTo>
                <a:lnTo>
                  <a:pt x="80819" y="2775693"/>
                </a:lnTo>
                <a:lnTo>
                  <a:pt x="102173" y="2817086"/>
                </a:lnTo>
                <a:lnTo>
                  <a:pt x="126026" y="2856111"/>
                </a:lnTo>
                <a:lnTo>
                  <a:pt x="152378" y="2892768"/>
                </a:lnTo>
                <a:lnTo>
                  <a:pt x="181228" y="2927057"/>
                </a:lnTo>
                <a:lnTo>
                  <a:pt x="212536" y="2958799"/>
                </a:lnTo>
                <a:lnTo>
                  <a:pt x="246262" y="2987811"/>
                </a:lnTo>
                <a:lnTo>
                  <a:pt x="282404" y="3014095"/>
                </a:lnTo>
                <a:lnTo>
                  <a:pt x="320961" y="3037649"/>
                </a:lnTo>
                <a:lnTo>
                  <a:pt x="361934" y="3058476"/>
                </a:lnTo>
                <a:lnTo>
                  <a:pt x="405320" y="3076573"/>
                </a:lnTo>
                <a:lnTo>
                  <a:pt x="451119" y="3091942"/>
                </a:lnTo>
                <a:lnTo>
                  <a:pt x="499331" y="3104582"/>
                </a:lnTo>
                <a:lnTo>
                  <a:pt x="549953" y="3114493"/>
                </a:lnTo>
                <a:lnTo>
                  <a:pt x="602986" y="3121676"/>
                </a:lnTo>
                <a:lnTo>
                  <a:pt x="658429" y="3126131"/>
                </a:lnTo>
                <a:lnTo>
                  <a:pt x="716279" y="3127857"/>
                </a:lnTo>
                <a:lnTo>
                  <a:pt x="774160" y="3126131"/>
                </a:lnTo>
                <a:lnTo>
                  <a:pt x="829626" y="3121676"/>
                </a:lnTo>
                <a:lnTo>
                  <a:pt x="882679" y="3114493"/>
                </a:lnTo>
                <a:lnTo>
                  <a:pt x="933318" y="3104582"/>
                </a:lnTo>
                <a:lnTo>
                  <a:pt x="981542" y="3091942"/>
                </a:lnTo>
                <a:lnTo>
                  <a:pt x="1027350" y="3076573"/>
                </a:lnTo>
                <a:lnTo>
                  <a:pt x="1070743" y="3058476"/>
                </a:lnTo>
                <a:lnTo>
                  <a:pt x="1111720" y="3037649"/>
                </a:lnTo>
                <a:lnTo>
                  <a:pt x="1150280" y="3014095"/>
                </a:lnTo>
                <a:lnTo>
                  <a:pt x="1186424" y="2987811"/>
                </a:lnTo>
                <a:lnTo>
                  <a:pt x="1220149" y="2958799"/>
                </a:lnTo>
                <a:lnTo>
                  <a:pt x="1251457" y="2927057"/>
                </a:lnTo>
                <a:lnTo>
                  <a:pt x="1280308" y="2892768"/>
                </a:lnTo>
                <a:lnTo>
                  <a:pt x="1306660" y="2856111"/>
                </a:lnTo>
                <a:lnTo>
                  <a:pt x="1330513" y="2817086"/>
                </a:lnTo>
                <a:lnTo>
                  <a:pt x="1351867" y="2775693"/>
                </a:lnTo>
                <a:lnTo>
                  <a:pt x="1370722" y="2731931"/>
                </a:lnTo>
                <a:lnTo>
                  <a:pt x="1386616" y="2687104"/>
                </a:lnTo>
                <a:lnTo>
                  <a:pt x="729487" y="2687104"/>
                </a:lnTo>
                <a:lnTo>
                  <a:pt x="674600" y="2683653"/>
                </a:lnTo>
                <a:lnTo>
                  <a:pt x="625951" y="2671395"/>
                </a:lnTo>
                <a:lnTo>
                  <a:pt x="583541" y="2650329"/>
                </a:lnTo>
                <a:lnTo>
                  <a:pt x="547370" y="2620454"/>
                </a:lnTo>
                <a:lnTo>
                  <a:pt x="523582" y="2589293"/>
                </a:lnTo>
                <a:lnTo>
                  <a:pt x="504958" y="2550658"/>
                </a:lnTo>
                <a:lnTo>
                  <a:pt x="491509" y="2504549"/>
                </a:lnTo>
                <a:lnTo>
                  <a:pt x="483248" y="2450967"/>
                </a:lnTo>
                <a:lnTo>
                  <a:pt x="480186" y="2389911"/>
                </a:lnTo>
                <a:lnTo>
                  <a:pt x="480186" y="737869"/>
                </a:lnTo>
                <a:lnTo>
                  <a:pt x="483248" y="676682"/>
                </a:lnTo>
                <a:lnTo>
                  <a:pt x="491509" y="622816"/>
                </a:lnTo>
                <a:lnTo>
                  <a:pt x="504958" y="576277"/>
                </a:lnTo>
                <a:lnTo>
                  <a:pt x="523582" y="537071"/>
                </a:lnTo>
                <a:lnTo>
                  <a:pt x="547370" y="505205"/>
                </a:lnTo>
                <a:lnTo>
                  <a:pt x="583541" y="474466"/>
                </a:lnTo>
                <a:lnTo>
                  <a:pt x="625951" y="452739"/>
                </a:lnTo>
                <a:lnTo>
                  <a:pt x="674600" y="440037"/>
                </a:lnTo>
                <a:lnTo>
                  <a:pt x="729487" y="436371"/>
                </a:lnTo>
                <a:lnTo>
                  <a:pt x="1385062" y="436371"/>
                </a:lnTo>
                <a:lnTo>
                  <a:pt x="1370722" y="395930"/>
                </a:lnTo>
                <a:lnTo>
                  <a:pt x="1351867" y="352170"/>
                </a:lnTo>
                <a:lnTo>
                  <a:pt x="1330513" y="310776"/>
                </a:lnTo>
                <a:lnTo>
                  <a:pt x="1306660" y="271748"/>
                </a:lnTo>
                <a:lnTo>
                  <a:pt x="1280308" y="235084"/>
                </a:lnTo>
                <a:lnTo>
                  <a:pt x="1251457" y="200787"/>
                </a:lnTo>
                <a:lnTo>
                  <a:pt x="1220149" y="169037"/>
                </a:lnTo>
                <a:lnTo>
                  <a:pt x="1186424" y="140017"/>
                </a:lnTo>
                <a:lnTo>
                  <a:pt x="1150280" y="113728"/>
                </a:lnTo>
                <a:lnTo>
                  <a:pt x="1111720" y="90169"/>
                </a:lnTo>
                <a:lnTo>
                  <a:pt x="1070743" y="69341"/>
                </a:lnTo>
                <a:lnTo>
                  <a:pt x="1027350" y="51244"/>
                </a:lnTo>
                <a:lnTo>
                  <a:pt x="981542" y="35877"/>
                </a:lnTo>
                <a:lnTo>
                  <a:pt x="933318" y="23240"/>
                </a:lnTo>
                <a:lnTo>
                  <a:pt x="882679" y="13335"/>
                </a:lnTo>
                <a:lnTo>
                  <a:pt x="829626" y="6159"/>
                </a:lnTo>
                <a:lnTo>
                  <a:pt x="774160" y="1714"/>
                </a:lnTo>
                <a:lnTo>
                  <a:pt x="716279" y="0"/>
                </a:lnTo>
                <a:close/>
              </a:path>
              <a:path w="1433195" h="3128010">
                <a:moveTo>
                  <a:pt x="1432686" y="1952878"/>
                </a:moveTo>
                <a:lnTo>
                  <a:pt x="978789" y="1952878"/>
                </a:lnTo>
                <a:lnTo>
                  <a:pt x="978789" y="2389911"/>
                </a:lnTo>
                <a:lnTo>
                  <a:pt x="975678" y="2450967"/>
                </a:lnTo>
                <a:lnTo>
                  <a:pt x="967403" y="2504549"/>
                </a:lnTo>
                <a:lnTo>
                  <a:pt x="953953" y="2550658"/>
                </a:lnTo>
                <a:lnTo>
                  <a:pt x="935316" y="2589293"/>
                </a:lnTo>
                <a:lnTo>
                  <a:pt x="911478" y="2620454"/>
                </a:lnTo>
                <a:lnTo>
                  <a:pt x="875381" y="2650329"/>
                </a:lnTo>
                <a:lnTo>
                  <a:pt x="833008" y="2671395"/>
                </a:lnTo>
                <a:lnTo>
                  <a:pt x="784373" y="2683653"/>
                </a:lnTo>
                <a:lnTo>
                  <a:pt x="729487" y="2687104"/>
                </a:lnTo>
                <a:lnTo>
                  <a:pt x="1386616" y="2687104"/>
                </a:lnTo>
                <a:lnTo>
                  <a:pt x="1400932" y="2637304"/>
                </a:lnTo>
                <a:lnTo>
                  <a:pt x="1412287" y="2586437"/>
                </a:lnTo>
                <a:lnTo>
                  <a:pt x="1421139" y="2533201"/>
                </a:lnTo>
                <a:lnTo>
                  <a:pt x="1427491" y="2477596"/>
                </a:lnTo>
                <a:lnTo>
                  <a:pt x="1431340" y="2419622"/>
                </a:lnTo>
                <a:lnTo>
                  <a:pt x="1432686" y="2359279"/>
                </a:lnTo>
                <a:lnTo>
                  <a:pt x="1432686" y="1952878"/>
                </a:lnTo>
                <a:close/>
              </a:path>
              <a:path w="1433195" h="3128010">
                <a:moveTo>
                  <a:pt x="1385062" y="436371"/>
                </a:moveTo>
                <a:lnTo>
                  <a:pt x="729487" y="436371"/>
                </a:lnTo>
                <a:lnTo>
                  <a:pt x="784373" y="440037"/>
                </a:lnTo>
                <a:lnTo>
                  <a:pt x="833008" y="452739"/>
                </a:lnTo>
                <a:lnTo>
                  <a:pt x="875381" y="474466"/>
                </a:lnTo>
                <a:lnTo>
                  <a:pt x="911478" y="505205"/>
                </a:lnTo>
                <a:lnTo>
                  <a:pt x="935316" y="537071"/>
                </a:lnTo>
                <a:lnTo>
                  <a:pt x="953953" y="576277"/>
                </a:lnTo>
                <a:lnTo>
                  <a:pt x="967403" y="622816"/>
                </a:lnTo>
                <a:lnTo>
                  <a:pt x="975678" y="676682"/>
                </a:lnTo>
                <a:lnTo>
                  <a:pt x="978789" y="737869"/>
                </a:lnTo>
                <a:lnTo>
                  <a:pt x="978789" y="1065656"/>
                </a:lnTo>
                <a:lnTo>
                  <a:pt x="1432686" y="1065656"/>
                </a:lnTo>
                <a:lnTo>
                  <a:pt x="1432686" y="768476"/>
                </a:lnTo>
                <a:lnTo>
                  <a:pt x="1431340" y="708159"/>
                </a:lnTo>
                <a:lnTo>
                  <a:pt x="1427491" y="650208"/>
                </a:lnTo>
                <a:lnTo>
                  <a:pt x="1421139" y="594621"/>
                </a:lnTo>
                <a:lnTo>
                  <a:pt x="1412287" y="541401"/>
                </a:lnTo>
                <a:lnTo>
                  <a:pt x="1400932" y="490545"/>
                </a:lnTo>
                <a:lnTo>
                  <a:pt x="1387078" y="442055"/>
                </a:lnTo>
                <a:lnTo>
                  <a:pt x="1385062" y="436371"/>
                </a:lnTo>
                <a:close/>
              </a:path>
            </a:pathLst>
          </a:custGeom>
          <a:solidFill>
            <a:srgbClr val="252525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99913" y="3257296"/>
            <a:ext cx="1659889" cy="3058160"/>
          </a:xfrm>
          <a:custGeom>
            <a:avLst/>
            <a:gdLst/>
            <a:ahLst/>
            <a:cxnLst/>
            <a:rect l="l" t="t" r="r" b="b"/>
            <a:pathLst>
              <a:path w="1659890" h="3058160">
                <a:moveTo>
                  <a:pt x="484886" y="0"/>
                </a:moveTo>
                <a:lnTo>
                  <a:pt x="0" y="0"/>
                </a:lnTo>
                <a:lnTo>
                  <a:pt x="471677" y="3057969"/>
                </a:lnTo>
                <a:lnTo>
                  <a:pt x="1188085" y="3057969"/>
                </a:lnTo>
                <a:lnTo>
                  <a:pt x="1275008" y="2494432"/>
                </a:lnTo>
                <a:lnTo>
                  <a:pt x="851788" y="2494432"/>
                </a:lnTo>
                <a:lnTo>
                  <a:pt x="484886" y="0"/>
                </a:lnTo>
                <a:close/>
              </a:path>
              <a:path w="1659890" h="3058160">
                <a:moveTo>
                  <a:pt x="1659763" y="0"/>
                </a:moveTo>
                <a:lnTo>
                  <a:pt x="1218691" y="0"/>
                </a:lnTo>
                <a:lnTo>
                  <a:pt x="851788" y="2494432"/>
                </a:lnTo>
                <a:lnTo>
                  <a:pt x="1275008" y="2494432"/>
                </a:lnTo>
                <a:lnTo>
                  <a:pt x="1659763" y="0"/>
                </a:lnTo>
                <a:close/>
              </a:path>
            </a:pathLst>
          </a:custGeom>
          <a:solidFill>
            <a:srgbClr val="252525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284732" y="3257296"/>
            <a:ext cx="2018030" cy="3058160"/>
          </a:xfrm>
          <a:custGeom>
            <a:avLst/>
            <a:gdLst/>
            <a:ahLst/>
            <a:cxnLst/>
            <a:rect l="l" t="t" r="r" b="b"/>
            <a:pathLst>
              <a:path w="2018029" h="3058160">
                <a:moveTo>
                  <a:pt x="668019" y="0"/>
                </a:moveTo>
                <a:lnTo>
                  <a:pt x="0" y="0"/>
                </a:lnTo>
                <a:lnTo>
                  <a:pt x="0" y="3057969"/>
                </a:lnTo>
                <a:lnTo>
                  <a:pt x="418845" y="3057969"/>
                </a:lnTo>
                <a:lnTo>
                  <a:pt x="418845" y="895603"/>
                </a:lnTo>
                <a:lnTo>
                  <a:pt x="814074" y="895603"/>
                </a:lnTo>
                <a:lnTo>
                  <a:pt x="668019" y="0"/>
                </a:lnTo>
                <a:close/>
              </a:path>
              <a:path w="2018029" h="3058160">
                <a:moveTo>
                  <a:pt x="814074" y="895603"/>
                </a:moveTo>
                <a:lnTo>
                  <a:pt x="418845" y="895603"/>
                </a:lnTo>
                <a:lnTo>
                  <a:pt x="777240" y="3057969"/>
                </a:lnTo>
                <a:lnTo>
                  <a:pt x="1231900" y="3057969"/>
                </a:lnTo>
                <a:lnTo>
                  <a:pt x="1366245" y="2171191"/>
                </a:lnTo>
                <a:lnTo>
                  <a:pt x="1022095" y="2171191"/>
                </a:lnTo>
                <a:lnTo>
                  <a:pt x="814074" y="895603"/>
                </a:lnTo>
                <a:close/>
              </a:path>
              <a:path w="2018029" h="3058160">
                <a:moveTo>
                  <a:pt x="2018030" y="864996"/>
                </a:moveTo>
                <a:lnTo>
                  <a:pt x="1564132" y="864996"/>
                </a:lnTo>
                <a:lnTo>
                  <a:pt x="1564132" y="3057969"/>
                </a:lnTo>
                <a:lnTo>
                  <a:pt x="2018030" y="3057969"/>
                </a:lnTo>
                <a:lnTo>
                  <a:pt x="2018030" y="864996"/>
                </a:lnTo>
                <a:close/>
              </a:path>
              <a:path w="2018029" h="3058160">
                <a:moveTo>
                  <a:pt x="2018030" y="0"/>
                </a:moveTo>
                <a:lnTo>
                  <a:pt x="1350010" y="0"/>
                </a:lnTo>
                <a:lnTo>
                  <a:pt x="1022095" y="2171191"/>
                </a:lnTo>
                <a:lnTo>
                  <a:pt x="1366245" y="2171191"/>
                </a:lnTo>
                <a:lnTo>
                  <a:pt x="1564132" y="864996"/>
                </a:lnTo>
                <a:lnTo>
                  <a:pt x="2018030" y="864996"/>
                </a:lnTo>
                <a:lnTo>
                  <a:pt x="2018030" y="0"/>
                </a:lnTo>
                <a:close/>
              </a:path>
            </a:pathLst>
          </a:custGeom>
          <a:solidFill>
            <a:srgbClr val="252525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55166" y="4907584"/>
            <a:ext cx="2502154" cy="121950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452871" y="4907584"/>
            <a:ext cx="1935860" cy="121950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989696" y="4907584"/>
            <a:ext cx="4202303" cy="121950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29639" y="547700"/>
            <a:ext cx="4417441" cy="9147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55700" y="1523237"/>
            <a:ext cx="2713355" cy="6807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300" spc="114" dirty="0">
                <a:solidFill>
                  <a:srgbClr val="7E7E7E"/>
                </a:solidFill>
              </a:rPr>
              <a:t>Control</a:t>
            </a:r>
            <a:r>
              <a:rPr sz="4300" spc="-80" dirty="0">
                <a:solidFill>
                  <a:srgbClr val="7E7E7E"/>
                </a:solidFill>
              </a:rPr>
              <a:t> </a:t>
            </a:r>
            <a:r>
              <a:rPr sz="4300" spc="114" dirty="0">
                <a:solidFill>
                  <a:srgbClr val="7E7E7E"/>
                </a:solidFill>
              </a:rPr>
              <a:t>Flow</a:t>
            </a:r>
            <a:endParaRPr sz="4300"/>
          </a:p>
        </p:txBody>
      </p:sp>
      <p:sp>
        <p:nvSpPr>
          <p:cNvPr id="5" name="object 5"/>
          <p:cNvSpPr txBox="1"/>
          <p:nvPr/>
        </p:nvSpPr>
        <p:spPr>
          <a:xfrm>
            <a:off x="755700" y="2627833"/>
            <a:ext cx="9090660" cy="34124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756285" indent="-743585">
              <a:lnSpc>
                <a:spcPts val="3765"/>
              </a:lnSpc>
              <a:spcBef>
                <a:spcPts val="105"/>
              </a:spcBef>
              <a:buAutoNum type="arabicPeriod"/>
              <a:tabLst>
                <a:tab pos="756285" algn="l"/>
                <a:tab pos="756920" algn="l"/>
              </a:tabLst>
            </a:pPr>
            <a:r>
              <a:rPr sz="3200" spc="40" dirty="0">
                <a:latin typeface="Arial Narrow"/>
                <a:cs typeface="Arial Narrow"/>
              </a:rPr>
              <a:t>The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75" dirty="0">
                <a:latin typeface="Arial Narrow"/>
                <a:cs typeface="Arial Narrow"/>
              </a:rPr>
              <a:t>user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25" dirty="0">
                <a:latin typeface="Arial Narrow"/>
                <a:cs typeface="Arial Narrow"/>
              </a:rPr>
              <a:t>performs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75" dirty="0">
                <a:latin typeface="Arial Narrow"/>
                <a:cs typeface="Arial Narrow"/>
              </a:rPr>
              <a:t>an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25" dirty="0">
                <a:latin typeface="Arial Narrow"/>
                <a:cs typeface="Arial Narrow"/>
              </a:rPr>
              <a:t>action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105" dirty="0">
                <a:latin typeface="Arial Narrow"/>
                <a:cs typeface="Arial Narrow"/>
              </a:rPr>
              <a:t>on</a:t>
            </a:r>
            <a:r>
              <a:rPr sz="3200" spc="-45" dirty="0">
                <a:latin typeface="Arial Narrow"/>
                <a:cs typeface="Arial Narrow"/>
              </a:rPr>
              <a:t> </a:t>
            </a:r>
            <a:r>
              <a:rPr sz="3200" spc="110" dirty="0">
                <a:latin typeface="Arial Narrow"/>
                <a:cs typeface="Arial Narrow"/>
              </a:rPr>
              <a:t>the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100" dirty="0">
                <a:latin typeface="Arial Narrow"/>
                <a:cs typeface="Arial Narrow"/>
              </a:rPr>
              <a:t>interface.</a:t>
            </a:r>
            <a:endParaRPr sz="3200">
              <a:latin typeface="Arial Narrow"/>
              <a:cs typeface="Arial Narrow"/>
            </a:endParaRPr>
          </a:p>
          <a:p>
            <a:pPr marL="756285" indent="-743585">
              <a:lnSpc>
                <a:spcPts val="3685"/>
              </a:lnSpc>
              <a:buAutoNum type="arabicPeriod"/>
              <a:tabLst>
                <a:tab pos="756285" algn="l"/>
                <a:tab pos="756920" algn="l"/>
              </a:tabLst>
            </a:pPr>
            <a:r>
              <a:rPr sz="3200" spc="40" dirty="0">
                <a:latin typeface="Arial Narrow"/>
                <a:cs typeface="Arial Narrow"/>
              </a:rPr>
              <a:t>The</a:t>
            </a:r>
            <a:r>
              <a:rPr sz="3200" spc="-35" dirty="0">
                <a:latin typeface="Arial Narrow"/>
                <a:cs typeface="Arial Narrow"/>
              </a:rPr>
              <a:t> </a:t>
            </a:r>
            <a:r>
              <a:rPr sz="3200" spc="110" dirty="0">
                <a:latin typeface="Arial Narrow"/>
                <a:cs typeface="Arial Narrow"/>
              </a:rPr>
              <a:t>controller</a:t>
            </a:r>
            <a:r>
              <a:rPr sz="3200" spc="-35" dirty="0">
                <a:latin typeface="Arial Narrow"/>
                <a:cs typeface="Arial Narrow"/>
              </a:rPr>
              <a:t> </a:t>
            </a:r>
            <a:r>
              <a:rPr sz="3200" spc="100" dirty="0">
                <a:latin typeface="Arial Narrow"/>
                <a:cs typeface="Arial Narrow"/>
              </a:rPr>
              <a:t>takes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10" dirty="0">
                <a:latin typeface="Arial Narrow"/>
                <a:cs typeface="Arial Narrow"/>
              </a:rPr>
              <a:t>the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35" dirty="0">
                <a:latin typeface="Arial Narrow"/>
                <a:cs typeface="Arial Narrow"/>
              </a:rPr>
              <a:t>input</a:t>
            </a:r>
            <a:r>
              <a:rPr sz="3200" spc="-35" dirty="0">
                <a:latin typeface="Arial Narrow"/>
                <a:cs typeface="Arial Narrow"/>
              </a:rPr>
              <a:t> </a:t>
            </a:r>
            <a:r>
              <a:rPr sz="3200" spc="75" dirty="0">
                <a:latin typeface="Arial Narrow"/>
                <a:cs typeface="Arial Narrow"/>
              </a:rPr>
              <a:t>event.</a:t>
            </a:r>
            <a:endParaRPr sz="3200">
              <a:latin typeface="Arial Narrow"/>
              <a:cs typeface="Arial Narrow"/>
            </a:endParaRPr>
          </a:p>
          <a:p>
            <a:pPr marL="756285" marR="222885" indent="-743585">
              <a:lnSpc>
                <a:spcPct val="70000"/>
              </a:lnSpc>
              <a:spcBef>
                <a:spcPts val="1075"/>
              </a:spcBef>
              <a:buAutoNum type="arabicPeriod"/>
              <a:tabLst>
                <a:tab pos="756285" algn="l"/>
                <a:tab pos="756920" algn="l"/>
              </a:tabLst>
            </a:pPr>
            <a:r>
              <a:rPr sz="3200" spc="40" dirty="0">
                <a:latin typeface="Arial Narrow"/>
                <a:cs typeface="Arial Narrow"/>
              </a:rPr>
              <a:t>The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10" dirty="0">
                <a:latin typeface="Arial Narrow"/>
                <a:cs typeface="Arial Narrow"/>
              </a:rPr>
              <a:t>controller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25" dirty="0">
                <a:latin typeface="Arial Narrow"/>
                <a:cs typeface="Arial Narrow"/>
              </a:rPr>
              <a:t>notifies</a:t>
            </a:r>
            <a:r>
              <a:rPr sz="3200" spc="-40" dirty="0">
                <a:latin typeface="Arial Narrow"/>
                <a:cs typeface="Arial Narrow"/>
              </a:rPr>
              <a:t> </a:t>
            </a:r>
            <a:r>
              <a:rPr sz="3200" spc="110" dirty="0">
                <a:latin typeface="Arial Narrow"/>
                <a:cs typeface="Arial Narrow"/>
              </a:rPr>
              <a:t>the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75" dirty="0">
                <a:latin typeface="Arial Narrow"/>
                <a:cs typeface="Arial Narrow"/>
              </a:rPr>
              <a:t>user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25" dirty="0">
                <a:latin typeface="Arial Narrow"/>
                <a:cs typeface="Arial Narrow"/>
              </a:rPr>
              <a:t>action</a:t>
            </a:r>
            <a:r>
              <a:rPr sz="3200" spc="-40" dirty="0">
                <a:latin typeface="Arial Narrow"/>
                <a:cs typeface="Arial Narrow"/>
              </a:rPr>
              <a:t> </a:t>
            </a:r>
            <a:r>
              <a:rPr sz="3200" spc="165" dirty="0">
                <a:latin typeface="Arial Narrow"/>
                <a:cs typeface="Arial Narrow"/>
              </a:rPr>
              <a:t>to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110" dirty="0">
                <a:latin typeface="Arial Narrow"/>
                <a:cs typeface="Arial Narrow"/>
              </a:rPr>
              <a:t>the</a:t>
            </a:r>
            <a:r>
              <a:rPr sz="3200" spc="-35" dirty="0">
                <a:latin typeface="Arial Narrow"/>
                <a:cs typeface="Arial Narrow"/>
              </a:rPr>
              <a:t> </a:t>
            </a:r>
            <a:r>
              <a:rPr sz="3200" spc="75" dirty="0">
                <a:latin typeface="Arial Narrow"/>
                <a:cs typeface="Arial Narrow"/>
              </a:rPr>
              <a:t>model,  </a:t>
            </a:r>
            <a:r>
              <a:rPr sz="3200" spc="130" dirty="0">
                <a:latin typeface="Arial Narrow"/>
                <a:cs typeface="Arial Narrow"/>
              </a:rPr>
              <a:t>which</a:t>
            </a:r>
            <a:r>
              <a:rPr sz="3200" spc="-50" dirty="0">
                <a:latin typeface="Arial Narrow"/>
                <a:cs typeface="Arial Narrow"/>
              </a:rPr>
              <a:t> </a:t>
            </a:r>
            <a:r>
              <a:rPr sz="3200" spc="114" dirty="0">
                <a:latin typeface="Arial Narrow"/>
                <a:cs typeface="Arial Narrow"/>
              </a:rPr>
              <a:t>may</a:t>
            </a:r>
            <a:r>
              <a:rPr sz="3200" spc="-45" dirty="0">
                <a:latin typeface="Arial Narrow"/>
                <a:cs typeface="Arial Narrow"/>
              </a:rPr>
              <a:t> </a:t>
            </a:r>
            <a:r>
              <a:rPr sz="3200" spc="85" dirty="0">
                <a:latin typeface="Arial Narrow"/>
                <a:cs typeface="Arial Narrow"/>
              </a:rPr>
              <a:t>involve</a:t>
            </a:r>
            <a:r>
              <a:rPr sz="3200" spc="-45" dirty="0">
                <a:latin typeface="Arial Narrow"/>
                <a:cs typeface="Arial Narrow"/>
              </a:rPr>
              <a:t> </a:t>
            </a:r>
            <a:r>
              <a:rPr sz="3200" spc="50" dirty="0">
                <a:latin typeface="Arial Narrow"/>
                <a:cs typeface="Arial Narrow"/>
              </a:rPr>
              <a:t>a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80" dirty="0">
                <a:latin typeface="Arial Narrow"/>
                <a:cs typeface="Arial Narrow"/>
              </a:rPr>
              <a:t>change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60" dirty="0">
                <a:latin typeface="Arial Narrow"/>
                <a:cs typeface="Arial Narrow"/>
              </a:rPr>
              <a:t>of</a:t>
            </a:r>
            <a:r>
              <a:rPr sz="3200" spc="-35" dirty="0">
                <a:latin typeface="Arial Narrow"/>
                <a:cs typeface="Arial Narrow"/>
              </a:rPr>
              <a:t> </a:t>
            </a:r>
            <a:r>
              <a:rPr sz="3200" spc="110" dirty="0">
                <a:latin typeface="Arial Narrow"/>
                <a:cs typeface="Arial Narrow"/>
              </a:rPr>
              <a:t>state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55" dirty="0">
                <a:latin typeface="Arial Narrow"/>
                <a:cs typeface="Arial Narrow"/>
              </a:rPr>
              <a:t>of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10" dirty="0">
                <a:latin typeface="Arial Narrow"/>
                <a:cs typeface="Arial Narrow"/>
              </a:rPr>
              <a:t>the</a:t>
            </a:r>
            <a:r>
              <a:rPr sz="3200" spc="-40" dirty="0">
                <a:latin typeface="Arial Narrow"/>
                <a:cs typeface="Arial Narrow"/>
              </a:rPr>
              <a:t> </a:t>
            </a:r>
            <a:r>
              <a:rPr sz="3200" spc="100" dirty="0">
                <a:latin typeface="Arial Narrow"/>
                <a:cs typeface="Arial Narrow"/>
              </a:rPr>
              <a:t>model.</a:t>
            </a:r>
            <a:endParaRPr sz="3200">
              <a:latin typeface="Arial Narrow"/>
              <a:cs typeface="Arial Narrow"/>
            </a:endParaRPr>
          </a:p>
          <a:p>
            <a:pPr marL="756285" marR="695325" indent="-743585">
              <a:lnSpc>
                <a:spcPct val="70000"/>
              </a:lnSpc>
              <a:spcBef>
                <a:spcPts val="1010"/>
              </a:spcBef>
              <a:buAutoNum type="arabicPeriod"/>
              <a:tabLst>
                <a:tab pos="756285" algn="l"/>
                <a:tab pos="756920" algn="l"/>
              </a:tabLst>
            </a:pPr>
            <a:r>
              <a:rPr sz="3200" spc="150" dirty="0">
                <a:latin typeface="Arial Narrow"/>
                <a:cs typeface="Arial Narrow"/>
              </a:rPr>
              <a:t>It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75" dirty="0">
                <a:latin typeface="Arial Narrow"/>
                <a:cs typeface="Arial Narrow"/>
              </a:rPr>
              <a:t>generates</a:t>
            </a:r>
            <a:r>
              <a:rPr sz="3200" spc="-20" dirty="0">
                <a:latin typeface="Arial Narrow"/>
                <a:cs typeface="Arial Narrow"/>
              </a:rPr>
              <a:t> </a:t>
            </a:r>
            <a:r>
              <a:rPr sz="3200" spc="50" dirty="0">
                <a:latin typeface="Arial Narrow"/>
                <a:cs typeface="Arial Narrow"/>
              </a:rPr>
              <a:t>a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90" dirty="0">
                <a:latin typeface="Arial Narrow"/>
                <a:cs typeface="Arial Narrow"/>
              </a:rPr>
              <a:t>new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50" dirty="0">
                <a:latin typeface="Arial Narrow"/>
                <a:cs typeface="Arial Narrow"/>
              </a:rPr>
              <a:t>view.</a:t>
            </a:r>
            <a:r>
              <a:rPr sz="3200" spc="-50" dirty="0">
                <a:latin typeface="Arial Narrow"/>
                <a:cs typeface="Arial Narrow"/>
              </a:rPr>
              <a:t> </a:t>
            </a:r>
            <a:r>
              <a:rPr sz="3200" spc="40" dirty="0">
                <a:latin typeface="Arial Narrow"/>
                <a:cs typeface="Arial Narrow"/>
              </a:rPr>
              <a:t>The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00" dirty="0">
                <a:latin typeface="Arial Narrow"/>
                <a:cs typeface="Arial Narrow"/>
              </a:rPr>
              <a:t>view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90" dirty="0">
                <a:latin typeface="Arial Narrow"/>
                <a:cs typeface="Arial Narrow"/>
              </a:rPr>
              <a:t>takes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110" dirty="0">
                <a:latin typeface="Arial Narrow"/>
                <a:cs typeface="Arial Narrow"/>
              </a:rPr>
              <a:t>the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100" dirty="0">
                <a:latin typeface="Arial Narrow"/>
                <a:cs typeface="Arial Narrow"/>
              </a:rPr>
              <a:t>data  model.</a:t>
            </a:r>
            <a:endParaRPr sz="3200">
              <a:latin typeface="Arial Narrow"/>
              <a:cs typeface="Arial Narrow"/>
            </a:endParaRPr>
          </a:p>
          <a:p>
            <a:pPr marL="756285" marR="5080" indent="-743585">
              <a:lnSpc>
                <a:spcPct val="70100"/>
              </a:lnSpc>
              <a:spcBef>
                <a:spcPts val="990"/>
              </a:spcBef>
              <a:buAutoNum type="arabicPeriod"/>
              <a:tabLst>
                <a:tab pos="756285" algn="l"/>
                <a:tab pos="756920" algn="l"/>
              </a:tabLst>
            </a:pPr>
            <a:r>
              <a:rPr sz="3200" spc="40" dirty="0">
                <a:latin typeface="Arial Narrow"/>
                <a:cs typeface="Arial Narrow"/>
              </a:rPr>
              <a:t>The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75" dirty="0">
                <a:latin typeface="Arial Narrow"/>
                <a:cs typeface="Arial Narrow"/>
              </a:rPr>
              <a:t>user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05" dirty="0">
                <a:latin typeface="Arial Narrow"/>
                <a:cs typeface="Arial Narrow"/>
              </a:rPr>
              <a:t>interface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30" dirty="0">
                <a:latin typeface="Arial Narrow"/>
                <a:cs typeface="Arial Narrow"/>
              </a:rPr>
              <a:t>waits</a:t>
            </a:r>
            <a:r>
              <a:rPr sz="3200" spc="-50" dirty="0">
                <a:latin typeface="Arial Narrow"/>
                <a:cs typeface="Arial Narrow"/>
              </a:rPr>
              <a:t> </a:t>
            </a:r>
            <a:r>
              <a:rPr sz="3200" spc="140" dirty="0">
                <a:latin typeface="Arial Narrow"/>
                <a:cs typeface="Arial Narrow"/>
              </a:rPr>
              <a:t>for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100" dirty="0">
                <a:latin typeface="Arial Narrow"/>
                <a:cs typeface="Arial Narrow"/>
              </a:rPr>
              <a:t>another</a:t>
            </a:r>
            <a:r>
              <a:rPr sz="3200" spc="-25" dirty="0">
                <a:latin typeface="Arial Narrow"/>
                <a:cs typeface="Arial Narrow"/>
              </a:rPr>
              <a:t> </a:t>
            </a:r>
            <a:r>
              <a:rPr sz="3200" spc="75" dirty="0">
                <a:latin typeface="Arial Narrow"/>
                <a:cs typeface="Arial Narrow"/>
              </a:rPr>
              <a:t>user</a:t>
            </a:r>
            <a:r>
              <a:rPr sz="3200" spc="-30" dirty="0">
                <a:latin typeface="Arial Narrow"/>
                <a:cs typeface="Arial Narrow"/>
              </a:rPr>
              <a:t> </a:t>
            </a:r>
            <a:r>
              <a:rPr sz="3200" spc="100" dirty="0">
                <a:latin typeface="Arial Narrow"/>
                <a:cs typeface="Arial Narrow"/>
              </a:rPr>
              <a:t>interaction,  </a:t>
            </a:r>
            <a:r>
              <a:rPr sz="3200" spc="130" dirty="0">
                <a:latin typeface="Arial Narrow"/>
                <a:cs typeface="Arial Narrow"/>
              </a:rPr>
              <a:t>which starts </a:t>
            </a:r>
            <a:r>
              <a:rPr sz="3200" spc="50" dirty="0">
                <a:latin typeface="Arial Narrow"/>
                <a:cs typeface="Arial Narrow"/>
              </a:rPr>
              <a:t>a </a:t>
            </a:r>
            <a:r>
              <a:rPr sz="3200" spc="90" dirty="0">
                <a:latin typeface="Arial Narrow"/>
                <a:cs typeface="Arial Narrow"/>
              </a:rPr>
              <a:t>new</a:t>
            </a:r>
            <a:r>
              <a:rPr sz="3200" spc="-465" dirty="0">
                <a:latin typeface="Arial Narrow"/>
                <a:cs typeface="Arial Narrow"/>
              </a:rPr>
              <a:t> </a:t>
            </a:r>
            <a:r>
              <a:rPr sz="3200" spc="85" dirty="0">
                <a:latin typeface="Arial Narrow"/>
                <a:cs typeface="Arial Narrow"/>
              </a:rPr>
              <a:t>cycle.</a:t>
            </a:r>
            <a:endParaRPr sz="3200">
              <a:latin typeface="Arial Narrow"/>
              <a:cs typeface="Arial Narrow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1676888" y="0"/>
            <a:ext cx="309880" cy="6858000"/>
          </a:xfrm>
          <a:custGeom>
            <a:avLst/>
            <a:gdLst/>
            <a:ahLst/>
            <a:cxnLst/>
            <a:rect l="l" t="t" r="r" b="b"/>
            <a:pathLst>
              <a:path w="309879" h="6858000">
                <a:moveTo>
                  <a:pt x="0" y="6858000"/>
                </a:moveTo>
                <a:lnTo>
                  <a:pt x="309372" y="6858000"/>
                </a:lnTo>
                <a:lnTo>
                  <a:pt x="30937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99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205971" y="0"/>
            <a:ext cx="309880" cy="6858000"/>
          </a:xfrm>
          <a:custGeom>
            <a:avLst/>
            <a:gdLst/>
            <a:ahLst/>
            <a:cxnLst/>
            <a:rect l="l" t="t" r="r" b="b"/>
            <a:pathLst>
              <a:path w="309879" h="6858000">
                <a:moveTo>
                  <a:pt x="0" y="6858000"/>
                </a:moveTo>
                <a:lnTo>
                  <a:pt x="309372" y="6858000"/>
                </a:lnTo>
                <a:lnTo>
                  <a:pt x="30937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EDB11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735056" y="0"/>
            <a:ext cx="309880" cy="6858000"/>
          </a:xfrm>
          <a:custGeom>
            <a:avLst/>
            <a:gdLst/>
            <a:ahLst/>
            <a:cxnLst/>
            <a:rect l="l" t="t" r="r" b="b"/>
            <a:pathLst>
              <a:path w="309879" h="6858000">
                <a:moveTo>
                  <a:pt x="0" y="6858000"/>
                </a:moveTo>
                <a:lnTo>
                  <a:pt x="309372" y="6858000"/>
                </a:lnTo>
                <a:lnTo>
                  <a:pt x="30937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D40E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189464" y="0"/>
            <a:ext cx="309880" cy="6858000"/>
          </a:xfrm>
          <a:custGeom>
            <a:avLst/>
            <a:gdLst/>
            <a:ahLst/>
            <a:cxnLst/>
            <a:rect l="l" t="t" r="r" b="b"/>
            <a:pathLst>
              <a:path w="309879" h="6858000">
                <a:moveTo>
                  <a:pt x="0" y="6858000"/>
                </a:moveTo>
                <a:lnTo>
                  <a:pt x="309372" y="6858000"/>
                </a:lnTo>
                <a:lnTo>
                  <a:pt x="30937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3369E8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84249" y="5828487"/>
            <a:ext cx="186182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25" dirty="0">
                <a:solidFill>
                  <a:srgbClr val="FFFFFF"/>
                </a:solidFill>
                <a:latin typeface="Arial Narrow"/>
                <a:cs typeface="Arial Narrow"/>
              </a:rPr>
              <a:t>User </a:t>
            </a:r>
            <a:r>
              <a:rPr sz="1800" spc="55" dirty="0">
                <a:solidFill>
                  <a:srgbClr val="FFFFFF"/>
                </a:solidFill>
                <a:latin typeface="Arial Narrow"/>
                <a:cs typeface="Arial Narrow"/>
              </a:rPr>
              <a:t>interacts </a:t>
            </a:r>
            <a:r>
              <a:rPr sz="1800" spc="85" dirty="0">
                <a:solidFill>
                  <a:srgbClr val="FFFFFF"/>
                </a:solidFill>
                <a:latin typeface="Arial Narrow"/>
                <a:cs typeface="Arial Narrow"/>
              </a:rPr>
              <a:t>with</a:t>
            </a:r>
            <a:r>
              <a:rPr sz="1800" spc="-19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endParaRPr sz="1800">
              <a:latin typeface="Arial Narrow"/>
              <a:cs typeface="Arial Narrow"/>
            </a:endParaRPr>
          </a:p>
          <a:p>
            <a:pPr marL="12700">
              <a:lnSpc>
                <a:spcPct val="100000"/>
              </a:lnSpc>
            </a:pP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view</a:t>
            </a:r>
            <a:endParaRPr sz="1800">
              <a:latin typeface="Arial Narrow"/>
              <a:cs typeface="Arial Narrow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54736" y="5655564"/>
            <a:ext cx="550545" cy="576580"/>
          </a:xfrm>
          <a:custGeom>
            <a:avLst/>
            <a:gdLst/>
            <a:ahLst/>
            <a:cxnLst/>
            <a:rect l="l" t="t" r="r" b="b"/>
            <a:pathLst>
              <a:path w="550544" h="576579">
                <a:moveTo>
                  <a:pt x="275082" y="0"/>
                </a:moveTo>
                <a:lnTo>
                  <a:pt x="230463" y="3769"/>
                </a:lnTo>
                <a:lnTo>
                  <a:pt x="188137" y="14684"/>
                </a:lnTo>
                <a:lnTo>
                  <a:pt x="148668" y="32149"/>
                </a:lnTo>
                <a:lnTo>
                  <a:pt x="112624" y="55573"/>
                </a:lnTo>
                <a:lnTo>
                  <a:pt x="80571" y="84362"/>
                </a:lnTo>
                <a:lnTo>
                  <a:pt x="53076" y="117924"/>
                </a:lnTo>
                <a:lnTo>
                  <a:pt x="30705" y="155665"/>
                </a:lnTo>
                <a:lnTo>
                  <a:pt x="14024" y="196993"/>
                </a:lnTo>
                <a:lnTo>
                  <a:pt x="3600" y="241314"/>
                </a:lnTo>
                <a:lnTo>
                  <a:pt x="0" y="288036"/>
                </a:lnTo>
                <a:lnTo>
                  <a:pt x="3600" y="334757"/>
                </a:lnTo>
                <a:lnTo>
                  <a:pt x="14024" y="379078"/>
                </a:lnTo>
                <a:lnTo>
                  <a:pt x="30705" y="420406"/>
                </a:lnTo>
                <a:lnTo>
                  <a:pt x="53076" y="458147"/>
                </a:lnTo>
                <a:lnTo>
                  <a:pt x="80571" y="491709"/>
                </a:lnTo>
                <a:lnTo>
                  <a:pt x="112624" y="520498"/>
                </a:lnTo>
                <a:lnTo>
                  <a:pt x="148668" y="543922"/>
                </a:lnTo>
                <a:lnTo>
                  <a:pt x="188137" y="561387"/>
                </a:lnTo>
                <a:lnTo>
                  <a:pt x="230463" y="572302"/>
                </a:lnTo>
                <a:lnTo>
                  <a:pt x="275082" y="576072"/>
                </a:lnTo>
                <a:lnTo>
                  <a:pt x="319700" y="572302"/>
                </a:lnTo>
                <a:lnTo>
                  <a:pt x="362026" y="561387"/>
                </a:lnTo>
                <a:lnTo>
                  <a:pt x="401495" y="543922"/>
                </a:lnTo>
                <a:lnTo>
                  <a:pt x="437539" y="520498"/>
                </a:lnTo>
                <a:lnTo>
                  <a:pt x="469592" y="491709"/>
                </a:lnTo>
                <a:lnTo>
                  <a:pt x="497087" y="458147"/>
                </a:lnTo>
                <a:lnTo>
                  <a:pt x="519458" y="420406"/>
                </a:lnTo>
                <a:lnTo>
                  <a:pt x="536139" y="379078"/>
                </a:lnTo>
                <a:lnTo>
                  <a:pt x="546563" y="334757"/>
                </a:lnTo>
                <a:lnTo>
                  <a:pt x="550164" y="288036"/>
                </a:lnTo>
                <a:lnTo>
                  <a:pt x="546563" y="241314"/>
                </a:lnTo>
                <a:lnTo>
                  <a:pt x="536139" y="196993"/>
                </a:lnTo>
                <a:lnTo>
                  <a:pt x="519458" y="155665"/>
                </a:lnTo>
                <a:lnTo>
                  <a:pt x="497087" y="117924"/>
                </a:lnTo>
                <a:lnTo>
                  <a:pt x="469592" y="84362"/>
                </a:lnTo>
                <a:lnTo>
                  <a:pt x="437539" y="55573"/>
                </a:lnTo>
                <a:lnTo>
                  <a:pt x="401495" y="32149"/>
                </a:lnTo>
                <a:lnTo>
                  <a:pt x="362026" y="14684"/>
                </a:lnTo>
                <a:lnTo>
                  <a:pt x="319700" y="3769"/>
                </a:lnTo>
                <a:lnTo>
                  <a:pt x="275082" y="0"/>
                </a:lnTo>
                <a:close/>
              </a:path>
            </a:pathLst>
          </a:custGeom>
          <a:solidFill>
            <a:srgbClr val="3369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73887" y="5718352"/>
            <a:ext cx="225551" cy="4434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98091" y="2700527"/>
            <a:ext cx="3017520" cy="646430"/>
          </a:xfrm>
          <a:custGeom>
            <a:avLst/>
            <a:gdLst/>
            <a:ahLst/>
            <a:cxnLst/>
            <a:rect l="l" t="t" r="r" b="b"/>
            <a:pathLst>
              <a:path w="3017520" h="646429">
                <a:moveTo>
                  <a:pt x="2909824" y="0"/>
                </a:moveTo>
                <a:lnTo>
                  <a:pt x="107696" y="0"/>
                </a:lnTo>
                <a:lnTo>
                  <a:pt x="65793" y="8469"/>
                </a:lnTo>
                <a:lnTo>
                  <a:pt x="31559" y="31559"/>
                </a:lnTo>
                <a:lnTo>
                  <a:pt x="8469" y="65793"/>
                </a:lnTo>
                <a:lnTo>
                  <a:pt x="0" y="107696"/>
                </a:lnTo>
                <a:lnTo>
                  <a:pt x="0" y="538480"/>
                </a:lnTo>
                <a:lnTo>
                  <a:pt x="8469" y="580382"/>
                </a:lnTo>
                <a:lnTo>
                  <a:pt x="31559" y="614616"/>
                </a:lnTo>
                <a:lnTo>
                  <a:pt x="65793" y="637706"/>
                </a:lnTo>
                <a:lnTo>
                  <a:pt x="107696" y="646176"/>
                </a:lnTo>
                <a:lnTo>
                  <a:pt x="2909824" y="646176"/>
                </a:lnTo>
                <a:lnTo>
                  <a:pt x="2951726" y="637706"/>
                </a:lnTo>
                <a:lnTo>
                  <a:pt x="2985960" y="614616"/>
                </a:lnTo>
                <a:lnTo>
                  <a:pt x="3009050" y="580382"/>
                </a:lnTo>
                <a:lnTo>
                  <a:pt x="3017520" y="538480"/>
                </a:lnTo>
                <a:lnTo>
                  <a:pt x="3017520" y="107696"/>
                </a:lnTo>
                <a:lnTo>
                  <a:pt x="3009050" y="65793"/>
                </a:lnTo>
                <a:lnTo>
                  <a:pt x="2985960" y="31559"/>
                </a:lnTo>
                <a:lnTo>
                  <a:pt x="2951726" y="8469"/>
                </a:lnTo>
                <a:lnTo>
                  <a:pt x="2909824" y="0"/>
                </a:lnTo>
                <a:close/>
              </a:path>
            </a:pathLst>
          </a:custGeom>
          <a:solidFill>
            <a:srgbClr val="7E7E7E">
              <a:alpha val="3803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844420" y="2723134"/>
            <a:ext cx="23101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35" dirty="0">
                <a:solidFill>
                  <a:srgbClr val="FFFFFF"/>
                </a:solidFill>
                <a:latin typeface="Arial Narrow"/>
                <a:cs typeface="Arial Narrow"/>
              </a:rPr>
              <a:t>View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alerts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controller </a:t>
            </a:r>
            <a:r>
              <a:rPr sz="1800" spc="85" dirty="0">
                <a:solidFill>
                  <a:srgbClr val="FFFFFF"/>
                </a:solidFill>
                <a:latin typeface="Arial Narrow"/>
                <a:cs typeface="Arial Narrow"/>
              </a:rPr>
              <a:t>of</a:t>
            </a:r>
            <a:r>
              <a:rPr sz="1800" spc="-2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Arial Narrow"/>
                <a:cs typeface="Arial Narrow"/>
              </a:rPr>
              <a:t>a 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particular</a:t>
            </a:r>
            <a:r>
              <a:rPr sz="1800" spc="-2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Arial Narrow"/>
                <a:cs typeface="Arial Narrow"/>
              </a:rPr>
              <a:t>event</a:t>
            </a:r>
            <a:endParaRPr sz="1800">
              <a:latin typeface="Arial Narrow"/>
              <a:cs typeface="Arial Narrow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214627" y="2551176"/>
            <a:ext cx="550545" cy="576580"/>
          </a:xfrm>
          <a:custGeom>
            <a:avLst/>
            <a:gdLst/>
            <a:ahLst/>
            <a:cxnLst/>
            <a:rect l="l" t="t" r="r" b="b"/>
            <a:pathLst>
              <a:path w="550544" h="576580">
                <a:moveTo>
                  <a:pt x="275081" y="0"/>
                </a:moveTo>
                <a:lnTo>
                  <a:pt x="230469" y="3768"/>
                </a:lnTo>
                <a:lnTo>
                  <a:pt x="188146" y="14679"/>
                </a:lnTo>
                <a:lnTo>
                  <a:pt x="148679" y="32140"/>
                </a:lnTo>
                <a:lnTo>
                  <a:pt x="112635" y="55558"/>
                </a:lnTo>
                <a:lnTo>
                  <a:pt x="80581" y="84343"/>
                </a:lnTo>
                <a:lnTo>
                  <a:pt x="53083" y="117902"/>
                </a:lnTo>
                <a:lnTo>
                  <a:pt x="30710" y="155643"/>
                </a:lnTo>
                <a:lnTo>
                  <a:pt x="14026" y="196973"/>
                </a:lnTo>
                <a:lnTo>
                  <a:pt x="3601" y="241302"/>
                </a:lnTo>
                <a:lnTo>
                  <a:pt x="0" y="288036"/>
                </a:lnTo>
                <a:lnTo>
                  <a:pt x="3601" y="334769"/>
                </a:lnTo>
                <a:lnTo>
                  <a:pt x="14026" y="379098"/>
                </a:lnTo>
                <a:lnTo>
                  <a:pt x="30710" y="420428"/>
                </a:lnTo>
                <a:lnTo>
                  <a:pt x="53083" y="458169"/>
                </a:lnTo>
                <a:lnTo>
                  <a:pt x="80581" y="491728"/>
                </a:lnTo>
                <a:lnTo>
                  <a:pt x="112635" y="520513"/>
                </a:lnTo>
                <a:lnTo>
                  <a:pt x="148679" y="543931"/>
                </a:lnTo>
                <a:lnTo>
                  <a:pt x="188146" y="561392"/>
                </a:lnTo>
                <a:lnTo>
                  <a:pt x="230469" y="572303"/>
                </a:lnTo>
                <a:lnTo>
                  <a:pt x="275081" y="576072"/>
                </a:lnTo>
                <a:lnTo>
                  <a:pt x="319694" y="572303"/>
                </a:lnTo>
                <a:lnTo>
                  <a:pt x="362017" y="561392"/>
                </a:lnTo>
                <a:lnTo>
                  <a:pt x="401484" y="543931"/>
                </a:lnTo>
                <a:lnTo>
                  <a:pt x="437528" y="520513"/>
                </a:lnTo>
                <a:lnTo>
                  <a:pt x="469582" y="491728"/>
                </a:lnTo>
                <a:lnTo>
                  <a:pt x="497080" y="458169"/>
                </a:lnTo>
                <a:lnTo>
                  <a:pt x="519453" y="420428"/>
                </a:lnTo>
                <a:lnTo>
                  <a:pt x="536137" y="379098"/>
                </a:lnTo>
                <a:lnTo>
                  <a:pt x="546562" y="334769"/>
                </a:lnTo>
                <a:lnTo>
                  <a:pt x="550164" y="288036"/>
                </a:lnTo>
                <a:lnTo>
                  <a:pt x="546562" y="241302"/>
                </a:lnTo>
                <a:lnTo>
                  <a:pt x="536137" y="196973"/>
                </a:lnTo>
                <a:lnTo>
                  <a:pt x="519453" y="155643"/>
                </a:lnTo>
                <a:lnTo>
                  <a:pt x="497080" y="117902"/>
                </a:lnTo>
                <a:lnTo>
                  <a:pt x="469582" y="84343"/>
                </a:lnTo>
                <a:lnTo>
                  <a:pt x="437528" y="55558"/>
                </a:lnTo>
                <a:lnTo>
                  <a:pt x="401484" y="32140"/>
                </a:lnTo>
                <a:lnTo>
                  <a:pt x="362017" y="14679"/>
                </a:lnTo>
                <a:lnTo>
                  <a:pt x="319694" y="3768"/>
                </a:lnTo>
                <a:lnTo>
                  <a:pt x="275081" y="0"/>
                </a:lnTo>
                <a:close/>
              </a:path>
            </a:pathLst>
          </a:custGeom>
          <a:solidFill>
            <a:srgbClr val="D40E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01825" y="2613025"/>
            <a:ext cx="351129" cy="4434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61769" y="1911730"/>
            <a:ext cx="4391660" cy="643890"/>
          </a:xfrm>
          <a:custGeom>
            <a:avLst/>
            <a:gdLst/>
            <a:ahLst/>
            <a:cxnLst/>
            <a:rect l="l" t="t" r="r" b="b"/>
            <a:pathLst>
              <a:path w="4391660" h="643889">
                <a:moveTo>
                  <a:pt x="4217669" y="57908"/>
                </a:moveTo>
                <a:lnTo>
                  <a:pt x="3982593" y="60452"/>
                </a:lnTo>
                <a:lnTo>
                  <a:pt x="3576828" y="69723"/>
                </a:lnTo>
                <a:lnTo>
                  <a:pt x="3177667" y="84582"/>
                </a:lnTo>
                <a:lnTo>
                  <a:pt x="2597531" y="116840"/>
                </a:lnTo>
                <a:lnTo>
                  <a:pt x="2228215" y="144272"/>
                </a:lnTo>
                <a:lnTo>
                  <a:pt x="1876425" y="175895"/>
                </a:lnTo>
                <a:lnTo>
                  <a:pt x="1545336" y="211455"/>
                </a:lnTo>
                <a:lnTo>
                  <a:pt x="1312418" y="240284"/>
                </a:lnTo>
                <a:lnTo>
                  <a:pt x="1094359" y="271018"/>
                </a:lnTo>
                <a:lnTo>
                  <a:pt x="892429" y="303403"/>
                </a:lnTo>
                <a:lnTo>
                  <a:pt x="767334" y="325755"/>
                </a:lnTo>
                <a:lnTo>
                  <a:pt x="650367" y="348742"/>
                </a:lnTo>
                <a:lnTo>
                  <a:pt x="595122" y="360426"/>
                </a:lnTo>
                <a:lnTo>
                  <a:pt x="541909" y="372364"/>
                </a:lnTo>
                <a:lnTo>
                  <a:pt x="490981" y="384302"/>
                </a:lnTo>
                <a:lnTo>
                  <a:pt x="442341" y="396367"/>
                </a:lnTo>
                <a:lnTo>
                  <a:pt x="395986" y="408559"/>
                </a:lnTo>
                <a:lnTo>
                  <a:pt x="352044" y="420878"/>
                </a:lnTo>
                <a:lnTo>
                  <a:pt x="310388" y="433451"/>
                </a:lnTo>
                <a:lnTo>
                  <a:pt x="271272" y="446024"/>
                </a:lnTo>
                <a:lnTo>
                  <a:pt x="234569" y="458724"/>
                </a:lnTo>
                <a:lnTo>
                  <a:pt x="168656" y="484505"/>
                </a:lnTo>
                <a:lnTo>
                  <a:pt x="113030" y="511048"/>
                </a:lnTo>
                <a:lnTo>
                  <a:pt x="67691" y="538480"/>
                </a:lnTo>
                <a:lnTo>
                  <a:pt x="32639" y="568071"/>
                </a:lnTo>
                <a:lnTo>
                  <a:pt x="8763" y="601345"/>
                </a:lnTo>
                <a:lnTo>
                  <a:pt x="0" y="636270"/>
                </a:lnTo>
                <a:lnTo>
                  <a:pt x="57404" y="643382"/>
                </a:lnTo>
                <a:lnTo>
                  <a:pt x="58261" y="636651"/>
                </a:lnTo>
                <a:lnTo>
                  <a:pt x="57531" y="636651"/>
                </a:lnTo>
                <a:lnTo>
                  <a:pt x="59055" y="630428"/>
                </a:lnTo>
                <a:lnTo>
                  <a:pt x="59788" y="630428"/>
                </a:lnTo>
                <a:lnTo>
                  <a:pt x="60295" y="629031"/>
                </a:lnTo>
                <a:lnTo>
                  <a:pt x="59690" y="629031"/>
                </a:lnTo>
                <a:lnTo>
                  <a:pt x="62230" y="623697"/>
                </a:lnTo>
                <a:lnTo>
                  <a:pt x="62932" y="623697"/>
                </a:lnTo>
                <a:lnTo>
                  <a:pt x="65479" y="619506"/>
                </a:lnTo>
                <a:lnTo>
                  <a:pt x="65024" y="619506"/>
                </a:lnTo>
                <a:lnTo>
                  <a:pt x="67564" y="616077"/>
                </a:lnTo>
                <a:lnTo>
                  <a:pt x="67915" y="616077"/>
                </a:lnTo>
                <a:lnTo>
                  <a:pt x="73804" y="609092"/>
                </a:lnTo>
                <a:lnTo>
                  <a:pt x="73533" y="609092"/>
                </a:lnTo>
                <a:lnTo>
                  <a:pt x="75946" y="606552"/>
                </a:lnTo>
                <a:lnTo>
                  <a:pt x="76247" y="606552"/>
                </a:lnTo>
                <a:lnTo>
                  <a:pt x="85340" y="598043"/>
                </a:lnTo>
                <a:lnTo>
                  <a:pt x="85090" y="598043"/>
                </a:lnTo>
                <a:lnTo>
                  <a:pt x="87376" y="596138"/>
                </a:lnTo>
                <a:lnTo>
                  <a:pt x="87598" y="596138"/>
                </a:lnTo>
                <a:lnTo>
                  <a:pt x="100308" y="586486"/>
                </a:lnTo>
                <a:lnTo>
                  <a:pt x="101981" y="585216"/>
                </a:lnTo>
                <a:lnTo>
                  <a:pt x="102145" y="585216"/>
                </a:lnTo>
                <a:lnTo>
                  <a:pt x="118461" y="574548"/>
                </a:lnTo>
                <a:lnTo>
                  <a:pt x="120015" y="573532"/>
                </a:lnTo>
                <a:lnTo>
                  <a:pt x="120154" y="573532"/>
                </a:lnTo>
                <a:lnTo>
                  <a:pt x="140970" y="561721"/>
                </a:lnTo>
                <a:lnTo>
                  <a:pt x="141208" y="561721"/>
                </a:lnTo>
                <a:lnTo>
                  <a:pt x="164094" y="550164"/>
                </a:lnTo>
                <a:lnTo>
                  <a:pt x="163956" y="550164"/>
                </a:lnTo>
                <a:lnTo>
                  <a:pt x="191173" y="537972"/>
                </a:lnTo>
                <a:lnTo>
                  <a:pt x="192024" y="537591"/>
                </a:lnTo>
                <a:lnTo>
                  <a:pt x="221070" y="525653"/>
                </a:lnTo>
                <a:lnTo>
                  <a:pt x="253830" y="513334"/>
                </a:lnTo>
                <a:lnTo>
                  <a:pt x="289571" y="501015"/>
                </a:lnTo>
                <a:lnTo>
                  <a:pt x="289306" y="501015"/>
                </a:lnTo>
                <a:lnTo>
                  <a:pt x="327913" y="488569"/>
                </a:lnTo>
                <a:lnTo>
                  <a:pt x="328127" y="488569"/>
                </a:lnTo>
                <a:lnTo>
                  <a:pt x="368002" y="476631"/>
                </a:lnTo>
                <a:lnTo>
                  <a:pt x="411353" y="464439"/>
                </a:lnTo>
                <a:lnTo>
                  <a:pt x="456462" y="452628"/>
                </a:lnTo>
                <a:lnTo>
                  <a:pt x="504825" y="440563"/>
                </a:lnTo>
                <a:lnTo>
                  <a:pt x="504981" y="440563"/>
                </a:lnTo>
                <a:lnTo>
                  <a:pt x="554990" y="428752"/>
                </a:lnTo>
                <a:lnTo>
                  <a:pt x="555304" y="428752"/>
                </a:lnTo>
                <a:lnTo>
                  <a:pt x="607568" y="417068"/>
                </a:lnTo>
                <a:lnTo>
                  <a:pt x="607187" y="417068"/>
                </a:lnTo>
                <a:lnTo>
                  <a:pt x="662178" y="405511"/>
                </a:lnTo>
                <a:lnTo>
                  <a:pt x="661924" y="405511"/>
                </a:lnTo>
                <a:lnTo>
                  <a:pt x="719074" y="393954"/>
                </a:lnTo>
                <a:lnTo>
                  <a:pt x="719477" y="393954"/>
                </a:lnTo>
                <a:lnTo>
                  <a:pt x="778002" y="382651"/>
                </a:lnTo>
                <a:lnTo>
                  <a:pt x="778564" y="382651"/>
                </a:lnTo>
                <a:lnTo>
                  <a:pt x="839216" y="371475"/>
                </a:lnTo>
                <a:lnTo>
                  <a:pt x="839688" y="371475"/>
                </a:lnTo>
                <a:lnTo>
                  <a:pt x="902207" y="360553"/>
                </a:lnTo>
                <a:lnTo>
                  <a:pt x="967359" y="349631"/>
                </a:lnTo>
                <a:lnTo>
                  <a:pt x="967105" y="349631"/>
                </a:lnTo>
                <a:lnTo>
                  <a:pt x="1034288" y="338836"/>
                </a:lnTo>
                <a:lnTo>
                  <a:pt x="1034034" y="338836"/>
                </a:lnTo>
                <a:lnTo>
                  <a:pt x="1102995" y="328295"/>
                </a:lnTo>
                <a:lnTo>
                  <a:pt x="1173607" y="318008"/>
                </a:lnTo>
                <a:lnTo>
                  <a:pt x="1245997" y="307848"/>
                </a:lnTo>
                <a:lnTo>
                  <a:pt x="1245870" y="307848"/>
                </a:lnTo>
                <a:lnTo>
                  <a:pt x="1320038" y="297688"/>
                </a:lnTo>
                <a:lnTo>
                  <a:pt x="1395857" y="287909"/>
                </a:lnTo>
                <a:lnTo>
                  <a:pt x="1473073" y="278384"/>
                </a:lnTo>
                <a:lnTo>
                  <a:pt x="1552067" y="268859"/>
                </a:lnTo>
                <a:lnTo>
                  <a:pt x="1552941" y="268859"/>
                </a:lnTo>
                <a:lnTo>
                  <a:pt x="1714373" y="250698"/>
                </a:lnTo>
                <a:lnTo>
                  <a:pt x="1715354" y="250698"/>
                </a:lnTo>
                <a:lnTo>
                  <a:pt x="1882140" y="233553"/>
                </a:lnTo>
                <a:lnTo>
                  <a:pt x="1881885" y="233553"/>
                </a:lnTo>
                <a:lnTo>
                  <a:pt x="2055241" y="217297"/>
                </a:lnTo>
                <a:lnTo>
                  <a:pt x="2054987" y="217297"/>
                </a:lnTo>
                <a:lnTo>
                  <a:pt x="2233041" y="201930"/>
                </a:lnTo>
                <a:lnTo>
                  <a:pt x="2232787" y="201930"/>
                </a:lnTo>
                <a:lnTo>
                  <a:pt x="2415285" y="187833"/>
                </a:lnTo>
                <a:lnTo>
                  <a:pt x="2415032" y="187833"/>
                </a:lnTo>
                <a:lnTo>
                  <a:pt x="2601595" y="174625"/>
                </a:lnTo>
                <a:lnTo>
                  <a:pt x="2601341" y="174625"/>
                </a:lnTo>
                <a:lnTo>
                  <a:pt x="2791333" y="162687"/>
                </a:lnTo>
                <a:lnTo>
                  <a:pt x="2791079" y="162687"/>
                </a:lnTo>
                <a:lnTo>
                  <a:pt x="2984372" y="152019"/>
                </a:lnTo>
                <a:lnTo>
                  <a:pt x="3180334" y="142494"/>
                </a:lnTo>
                <a:lnTo>
                  <a:pt x="3180080" y="142494"/>
                </a:lnTo>
                <a:lnTo>
                  <a:pt x="3378454" y="134366"/>
                </a:lnTo>
                <a:lnTo>
                  <a:pt x="3578732" y="127635"/>
                </a:lnTo>
                <a:lnTo>
                  <a:pt x="3578479" y="127635"/>
                </a:lnTo>
                <a:lnTo>
                  <a:pt x="3780663" y="122174"/>
                </a:lnTo>
                <a:lnTo>
                  <a:pt x="3780408" y="122174"/>
                </a:lnTo>
                <a:lnTo>
                  <a:pt x="3983608" y="118364"/>
                </a:lnTo>
                <a:lnTo>
                  <a:pt x="3983354" y="118364"/>
                </a:lnTo>
                <a:lnTo>
                  <a:pt x="4187444" y="115951"/>
                </a:lnTo>
                <a:lnTo>
                  <a:pt x="4187190" y="115951"/>
                </a:lnTo>
                <a:lnTo>
                  <a:pt x="4217923" y="115820"/>
                </a:lnTo>
                <a:lnTo>
                  <a:pt x="4217669" y="57908"/>
                </a:lnTo>
                <a:close/>
              </a:path>
              <a:path w="4391660" h="643889">
                <a:moveTo>
                  <a:pt x="59055" y="630428"/>
                </a:moveTo>
                <a:lnTo>
                  <a:pt x="57531" y="636651"/>
                </a:lnTo>
                <a:lnTo>
                  <a:pt x="58657" y="633544"/>
                </a:lnTo>
                <a:lnTo>
                  <a:pt x="59055" y="630428"/>
                </a:lnTo>
                <a:close/>
              </a:path>
              <a:path w="4391660" h="643889">
                <a:moveTo>
                  <a:pt x="58657" y="633544"/>
                </a:moveTo>
                <a:lnTo>
                  <a:pt x="57531" y="636651"/>
                </a:lnTo>
                <a:lnTo>
                  <a:pt x="58261" y="636651"/>
                </a:lnTo>
                <a:lnTo>
                  <a:pt x="58657" y="633544"/>
                </a:lnTo>
                <a:close/>
              </a:path>
              <a:path w="4391660" h="643889">
                <a:moveTo>
                  <a:pt x="59788" y="630428"/>
                </a:moveTo>
                <a:lnTo>
                  <a:pt x="59055" y="630428"/>
                </a:lnTo>
                <a:lnTo>
                  <a:pt x="58657" y="633544"/>
                </a:lnTo>
                <a:lnTo>
                  <a:pt x="59788" y="630428"/>
                </a:lnTo>
                <a:close/>
              </a:path>
              <a:path w="4391660" h="643889">
                <a:moveTo>
                  <a:pt x="62230" y="623697"/>
                </a:moveTo>
                <a:lnTo>
                  <a:pt x="59690" y="629031"/>
                </a:lnTo>
                <a:lnTo>
                  <a:pt x="61190" y="626562"/>
                </a:lnTo>
                <a:lnTo>
                  <a:pt x="62230" y="623697"/>
                </a:lnTo>
                <a:close/>
              </a:path>
              <a:path w="4391660" h="643889">
                <a:moveTo>
                  <a:pt x="61190" y="626562"/>
                </a:moveTo>
                <a:lnTo>
                  <a:pt x="59690" y="629031"/>
                </a:lnTo>
                <a:lnTo>
                  <a:pt x="60295" y="629031"/>
                </a:lnTo>
                <a:lnTo>
                  <a:pt x="61190" y="626562"/>
                </a:lnTo>
                <a:close/>
              </a:path>
              <a:path w="4391660" h="643889">
                <a:moveTo>
                  <a:pt x="62932" y="623697"/>
                </a:moveTo>
                <a:lnTo>
                  <a:pt x="62230" y="623697"/>
                </a:lnTo>
                <a:lnTo>
                  <a:pt x="61190" y="626562"/>
                </a:lnTo>
                <a:lnTo>
                  <a:pt x="62932" y="623697"/>
                </a:lnTo>
                <a:close/>
              </a:path>
              <a:path w="4391660" h="643889">
                <a:moveTo>
                  <a:pt x="67564" y="616077"/>
                </a:moveTo>
                <a:lnTo>
                  <a:pt x="65024" y="619506"/>
                </a:lnTo>
                <a:lnTo>
                  <a:pt x="66656" y="617569"/>
                </a:lnTo>
                <a:lnTo>
                  <a:pt x="67564" y="616077"/>
                </a:lnTo>
                <a:close/>
              </a:path>
              <a:path w="4391660" h="643889">
                <a:moveTo>
                  <a:pt x="66656" y="617569"/>
                </a:moveTo>
                <a:lnTo>
                  <a:pt x="65024" y="619506"/>
                </a:lnTo>
                <a:lnTo>
                  <a:pt x="65479" y="619506"/>
                </a:lnTo>
                <a:lnTo>
                  <a:pt x="66656" y="617569"/>
                </a:lnTo>
                <a:close/>
              </a:path>
              <a:path w="4391660" h="643889">
                <a:moveTo>
                  <a:pt x="67915" y="616077"/>
                </a:moveTo>
                <a:lnTo>
                  <a:pt x="67564" y="616077"/>
                </a:lnTo>
                <a:lnTo>
                  <a:pt x="66656" y="617569"/>
                </a:lnTo>
                <a:lnTo>
                  <a:pt x="67915" y="616077"/>
                </a:lnTo>
                <a:close/>
              </a:path>
              <a:path w="4391660" h="643889">
                <a:moveTo>
                  <a:pt x="75946" y="606552"/>
                </a:moveTo>
                <a:lnTo>
                  <a:pt x="73533" y="609092"/>
                </a:lnTo>
                <a:lnTo>
                  <a:pt x="74819" y="607888"/>
                </a:lnTo>
                <a:lnTo>
                  <a:pt x="75946" y="606552"/>
                </a:lnTo>
                <a:close/>
              </a:path>
              <a:path w="4391660" h="643889">
                <a:moveTo>
                  <a:pt x="74819" y="607888"/>
                </a:moveTo>
                <a:lnTo>
                  <a:pt x="73533" y="609092"/>
                </a:lnTo>
                <a:lnTo>
                  <a:pt x="73804" y="609092"/>
                </a:lnTo>
                <a:lnTo>
                  <a:pt x="74819" y="607888"/>
                </a:lnTo>
                <a:close/>
              </a:path>
              <a:path w="4391660" h="643889">
                <a:moveTo>
                  <a:pt x="76247" y="606552"/>
                </a:moveTo>
                <a:lnTo>
                  <a:pt x="75946" y="606552"/>
                </a:lnTo>
                <a:lnTo>
                  <a:pt x="74819" y="607888"/>
                </a:lnTo>
                <a:lnTo>
                  <a:pt x="76247" y="606552"/>
                </a:lnTo>
                <a:close/>
              </a:path>
              <a:path w="4391660" h="643889">
                <a:moveTo>
                  <a:pt x="87376" y="596138"/>
                </a:moveTo>
                <a:lnTo>
                  <a:pt x="85090" y="598043"/>
                </a:lnTo>
                <a:lnTo>
                  <a:pt x="86417" y="597034"/>
                </a:lnTo>
                <a:lnTo>
                  <a:pt x="87376" y="596138"/>
                </a:lnTo>
                <a:close/>
              </a:path>
              <a:path w="4391660" h="643889">
                <a:moveTo>
                  <a:pt x="86417" y="597034"/>
                </a:moveTo>
                <a:lnTo>
                  <a:pt x="85090" y="598043"/>
                </a:lnTo>
                <a:lnTo>
                  <a:pt x="85340" y="598043"/>
                </a:lnTo>
                <a:lnTo>
                  <a:pt x="86417" y="597034"/>
                </a:lnTo>
                <a:close/>
              </a:path>
              <a:path w="4391660" h="643889">
                <a:moveTo>
                  <a:pt x="87598" y="596138"/>
                </a:moveTo>
                <a:lnTo>
                  <a:pt x="87376" y="596138"/>
                </a:lnTo>
                <a:lnTo>
                  <a:pt x="86417" y="597034"/>
                </a:lnTo>
                <a:lnTo>
                  <a:pt x="87598" y="596138"/>
                </a:lnTo>
                <a:close/>
              </a:path>
              <a:path w="4391660" h="643889">
                <a:moveTo>
                  <a:pt x="101981" y="585216"/>
                </a:moveTo>
                <a:lnTo>
                  <a:pt x="100203" y="586486"/>
                </a:lnTo>
                <a:lnTo>
                  <a:pt x="100962" y="585989"/>
                </a:lnTo>
                <a:lnTo>
                  <a:pt x="101981" y="585216"/>
                </a:lnTo>
                <a:close/>
              </a:path>
              <a:path w="4391660" h="643889">
                <a:moveTo>
                  <a:pt x="100962" y="585989"/>
                </a:moveTo>
                <a:lnTo>
                  <a:pt x="100203" y="586486"/>
                </a:lnTo>
                <a:lnTo>
                  <a:pt x="100962" y="585989"/>
                </a:lnTo>
                <a:close/>
              </a:path>
              <a:path w="4391660" h="643889">
                <a:moveTo>
                  <a:pt x="102145" y="585216"/>
                </a:moveTo>
                <a:lnTo>
                  <a:pt x="101981" y="585216"/>
                </a:lnTo>
                <a:lnTo>
                  <a:pt x="100962" y="585989"/>
                </a:lnTo>
                <a:lnTo>
                  <a:pt x="102145" y="585216"/>
                </a:lnTo>
                <a:close/>
              </a:path>
              <a:path w="4391660" h="643889">
                <a:moveTo>
                  <a:pt x="120015" y="573532"/>
                </a:moveTo>
                <a:lnTo>
                  <a:pt x="118364" y="574548"/>
                </a:lnTo>
                <a:lnTo>
                  <a:pt x="119098" y="574131"/>
                </a:lnTo>
                <a:lnTo>
                  <a:pt x="120015" y="573532"/>
                </a:lnTo>
                <a:close/>
              </a:path>
              <a:path w="4391660" h="643889">
                <a:moveTo>
                  <a:pt x="119098" y="574131"/>
                </a:moveTo>
                <a:lnTo>
                  <a:pt x="118364" y="574548"/>
                </a:lnTo>
                <a:lnTo>
                  <a:pt x="119098" y="574131"/>
                </a:lnTo>
                <a:close/>
              </a:path>
              <a:path w="4391660" h="643889">
                <a:moveTo>
                  <a:pt x="120154" y="573532"/>
                </a:moveTo>
                <a:lnTo>
                  <a:pt x="120015" y="573532"/>
                </a:lnTo>
                <a:lnTo>
                  <a:pt x="119098" y="574131"/>
                </a:lnTo>
                <a:lnTo>
                  <a:pt x="120154" y="573532"/>
                </a:lnTo>
                <a:close/>
              </a:path>
              <a:path w="4391660" h="643889">
                <a:moveTo>
                  <a:pt x="141208" y="561721"/>
                </a:moveTo>
                <a:lnTo>
                  <a:pt x="140970" y="561721"/>
                </a:lnTo>
                <a:lnTo>
                  <a:pt x="139700" y="562483"/>
                </a:lnTo>
                <a:lnTo>
                  <a:pt x="141208" y="561721"/>
                </a:lnTo>
                <a:close/>
              </a:path>
              <a:path w="4391660" h="643889">
                <a:moveTo>
                  <a:pt x="165100" y="549656"/>
                </a:moveTo>
                <a:lnTo>
                  <a:pt x="163956" y="550164"/>
                </a:lnTo>
                <a:lnTo>
                  <a:pt x="164094" y="550164"/>
                </a:lnTo>
                <a:lnTo>
                  <a:pt x="165100" y="549656"/>
                </a:lnTo>
                <a:close/>
              </a:path>
              <a:path w="4391660" h="643889">
                <a:moveTo>
                  <a:pt x="191608" y="537777"/>
                </a:moveTo>
                <a:lnTo>
                  <a:pt x="191135" y="537972"/>
                </a:lnTo>
                <a:lnTo>
                  <a:pt x="191608" y="537777"/>
                </a:lnTo>
                <a:close/>
              </a:path>
              <a:path w="4391660" h="643889">
                <a:moveTo>
                  <a:pt x="192060" y="537591"/>
                </a:moveTo>
                <a:lnTo>
                  <a:pt x="191608" y="537777"/>
                </a:lnTo>
                <a:lnTo>
                  <a:pt x="192060" y="537591"/>
                </a:lnTo>
                <a:close/>
              </a:path>
              <a:path w="4391660" h="643889">
                <a:moveTo>
                  <a:pt x="221995" y="525272"/>
                </a:moveTo>
                <a:lnTo>
                  <a:pt x="220980" y="525653"/>
                </a:lnTo>
                <a:lnTo>
                  <a:pt x="221995" y="525272"/>
                </a:lnTo>
                <a:close/>
              </a:path>
              <a:path w="4391660" h="643889">
                <a:moveTo>
                  <a:pt x="254507" y="513080"/>
                </a:moveTo>
                <a:lnTo>
                  <a:pt x="253746" y="513334"/>
                </a:lnTo>
                <a:lnTo>
                  <a:pt x="254507" y="513080"/>
                </a:lnTo>
                <a:close/>
              </a:path>
              <a:path w="4391660" h="643889">
                <a:moveTo>
                  <a:pt x="289941" y="500888"/>
                </a:moveTo>
                <a:lnTo>
                  <a:pt x="289306" y="501015"/>
                </a:lnTo>
                <a:lnTo>
                  <a:pt x="289571" y="501015"/>
                </a:lnTo>
                <a:lnTo>
                  <a:pt x="289941" y="500888"/>
                </a:lnTo>
                <a:close/>
              </a:path>
              <a:path w="4391660" h="643889">
                <a:moveTo>
                  <a:pt x="328127" y="488569"/>
                </a:moveTo>
                <a:lnTo>
                  <a:pt x="327913" y="488569"/>
                </a:lnTo>
                <a:lnTo>
                  <a:pt x="327279" y="488823"/>
                </a:lnTo>
                <a:lnTo>
                  <a:pt x="328127" y="488569"/>
                </a:lnTo>
                <a:close/>
              </a:path>
              <a:path w="4391660" h="643889">
                <a:moveTo>
                  <a:pt x="368427" y="476504"/>
                </a:moveTo>
                <a:lnTo>
                  <a:pt x="367919" y="476631"/>
                </a:lnTo>
                <a:lnTo>
                  <a:pt x="368427" y="476504"/>
                </a:lnTo>
                <a:close/>
              </a:path>
              <a:path w="4391660" h="643889">
                <a:moveTo>
                  <a:pt x="411455" y="464439"/>
                </a:moveTo>
                <a:lnTo>
                  <a:pt x="410972" y="464566"/>
                </a:lnTo>
                <a:lnTo>
                  <a:pt x="411455" y="464439"/>
                </a:lnTo>
                <a:close/>
              </a:path>
              <a:path w="4391660" h="643889">
                <a:moveTo>
                  <a:pt x="504981" y="440563"/>
                </a:moveTo>
                <a:lnTo>
                  <a:pt x="504825" y="440563"/>
                </a:lnTo>
                <a:lnTo>
                  <a:pt x="504444" y="440690"/>
                </a:lnTo>
                <a:lnTo>
                  <a:pt x="504981" y="440563"/>
                </a:lnTo>
                <a:close/>
              </a:path>
              <a:path w="4391660" h="643889">
                <a:moveTo>
                  <a:pt x="555304" y="428752"/>
                </a:moveTo>
                <a:lnTo>
                  <a:pt x="554990" y="428752"/>
                </a:lnTo>
                <a:lnTo>
                  <a:pt x="554736" y="428879"/>
                </a:lnTo>
                <a:lnTo>
                  <a:pt x="555304" y="428752"/>
                </a:lnTo>
                <a:close/>
              </a:path>
              <a:path w="4391660" h="643889">
                <a:moveTo>
                  <a:pt x="719477" y="393954"/>
                </a:moveTo>
                <a:lnTo>
                  <a:pt x="719074" y="393954"/>
                </a:lnTo>
                <a:lnTo>
                  <a:pt x="718819" y="394081"/>
                </a:lnTo>
                <a:lnTo>
                  <a:pt x="719477" y="393954"/>
                </a:lnTo>
                <a:close/>
              </a:path>
              <a:path w="4391660" h="643889">
                <a:moveTo>
                  <a:pt x="778564" y="382651"/>
                </a:moveTo>
                <a:lnTo>
                  <a:pt x="778002" y="382651"/>
                </a:lnTo>
                <a:lnTo>
                  <a:pt x="777875" y="382778"/>
                </a:lnTo>
                <a:lnTo>
                  <a:pt x="778564" y="382651"/>
                </a:lnTo>
                <a:close/>
              </a:path>
              <a:path w="4391660" h="643889">
                <a:moveTo>
                  <a:pt x="839688" y="371475"/>
                </a:moveTo>
                <a:lnTo>
                  <a:pt x="839216" y="371475"/>
                </a:lnTo>
                <a:lnTo>
                  <a:pt x="838962" y="371602"/>
                </a:lnTo>
                <a:lnTo>
                  <a:pt x="839688" y="371475"/>
                </a:lnTo>
                <a:close/>
              </a:path>
              <a:path w="4391660" h="643889">
                <a:moveTo>
                  <a:pt x="1552941" y="268859"/>
                </a:moveTo>
                <a:lnTo>
                  <a:pt x="1552067" y="268859"/>
                </a:lnTo>
                <a:lnTo>
                  <a:pt x="1551813" y="268986"/>
                </a:lnTo>
                <a:lnTo>
                  <a:pt x="1552941" y="268859"/>
                </a:lnTo>
                <a:close/>
              </a:path>
              <a:path w="4391660" h="643889">
                <a:moveTo>
                  <a:pt x="1715354" y="250698"/>
                </a:moveTo>
                <a:lnTo>
                  <a:pt x="1714373" y="250698"/>
                </a:lnTo>
                <a:lnTo>
                  <a:pt x="1714119" y="250825"/>
                </a:lnTo>
                <a:lnTo>
                  <a:pt x="1715354" y="250698"/>
                </a:lnTo>
                <a:close/>
              </a:path>
              <a:path w="4391660" h="643889">
                <a:moveTo>
                  <a:pt x="4334092" y="57785"/>
                </a:moveTo>
                <a:lnTo>
                  <a:pt x="4246626" y="57785"/>
                </a:lnTo>
                <a:lnTo>
                  <a:pt x="4246880" y="115697"/>
                </a:lnTo>
                <a:lnTo>
                  <a:pt x="4217923" y="115820"/>
                </a:lnTo>
                <a:lnTo>
                  <a:pt x="4218178" y="173736"/>
                </a:lnTo>
                <a:lnTo>
                  <a:pt x="4391533" y="86233"/>
                </a:lnTo>
                <a:lnTo>
                  <a:pt x="4334092" y="57785"/>
                </a:lnTo>
                <a:close/>
              </a:path>
              <a:path w="4391660" h="643889">
                <a:moveTo>
                  <a:pt x="4246626" y="57785"/>
                </a:moveTo>
                <a:lnTo>
                  <a:pt x="4217669" y="57908"/>
                </a:lnTo>
                <a:lnTo>
                  <a:pt x="4217923" y="115820"/>
                </a:lnTo>
                <a:lnTo>
                  <a:pt x="4246880" y="115697"/>
                </a:lnTo>
                <a:lnTo>
                  <a:pt x="4246626" y="57785"/>
                </a:lnTo>
                <a:close/>
              </a:path>
              <a:path w="4391660" h="643889">
                <a:moveTo>
                  <a:pt x="4217416" y="0"/>
                </a:moveTo>
                <a:lnTo>
                  <a:pt x="4217669" y="57908"/>
                </a:lnTo>
                <a:lnTo>
                  <a:pt x="4334092" y="57785"/>
                </a:lnTo>
                <a:lnTo>
                  <a:pt x="4217416" y="0"/>
                </a:lnTo>
                <a:close/>
              </a:path>
            </a:pathLst>
          </a:custGeom>
          <a:solidFill>
            <a:srgbClr val="A6A6A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612123" y="1723644"/>
            <a:ext cx="3016250" cy="646430"/>
          </a:xfrm>
          <a:custGeom>
            <a:avLst/>
            <a:gdLst/>
            <a:ahLst/>
            <a:cxnLst/>
            <a:rect l="l" t="t" r="r" b="b"/>
            <a:pathLst>
              <a:path w="3016250" h="646430">
                <a:moveTo>
                  <a:pt x="2908300" y="0"/>
                </a:moveTo>
                <a:lnTo>
                  <a:pt x="107696" y="0"/>
                </a:lnTo>
                <a:lnTo>
                  <a:pt x="65793" y="8469"/>
                </a:lnTo>
                <a:lnTo>
                  <a:pt x="31559" y="31559"/>
                </a:lnTo>
                <a:lnTo>
                  <a:pt x="8469" y="65793"/>
                </a:lnTo>
                <a:lnTo>
                  <a:pt x="0" y="107695"/>
                </a:lnTo>
                <a:lnTo>
                  <a:pt x="0" y="538479"/>
                </a:lnTo>
                <a:lnTo>
                  <a:pt x="8469" y="580382"/>
                </a:lnTo>
                <a:lnTo>
                  <a:pt x="31559" y="614616"/>
                </a:lnTo>
                <a:lnTo>
                  <a:pt x="65793" y="637706"/>
                </a:lnTo>
                <a:lnTo>
                  <a:pt x="107696" y="646176"/>
                </a:lnTo>
                <a:lnTo>
                  <a:pt x="2908300" y="646176"/>
                </a:lnTo>
                <a:lnTo>
                  <a:pt x="2950202" y="637706"/>
                </a:lnTo>
                <a:lnTo>
                  <a:pt x="2984436" y="614616"/>
                </a:lnTo>
                <a:lnTo>
                  <a:pt x="3007526" y="580382"/>
                </a:lnTo>
                <a:lnTo>
                  <a:pt x="3015996" y="538479"/>
                </a:lnTo>
                <a:lnTo>
                  <a:pt x="3015996" y="107695"/>
                </a:lnTo>
                <a:lnTo>
                  <a:pt x="3007526" y="65793"/>
                </a:lnTo>
                <a:lnTo>
                  <a:pt x="2984436" y="31559"/>
                </a:lnTo>
                <a:lnTo>
                  <a:pt x="2950202" y="8469"/>
                </a:lnTo>
                <a:lnTo>
                  <a:pt x="2908300" y="0"/>
                </a:lnTo>
                <a:close/>
              </a:path>
            </a:pathLst>
          </a:custGeom>
          <a:solidFill>
            <a:srgbClr val="7E7E7E">
              <a:alpha val="3803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8246745" marR="5080">
              <a:lnSpc>
                <a:spcPct val="100000"/>
              </a:lnSpc>
              <a:spcBef>
                <a:spcPts val="100"/>
              </a:spcBef>
            </a:pPr>
            <a:r>
              <a:rPr spc="40" dirty="0"/>
              <a:t>Controller </a:t>
            </a:r>
            <a:r>
              <a:rPr spc="50" dirty="0"/>
              <a:t>updates</a:t>
            </a:r>
            <a:r>
              <a:rPr spc="-75" dirty="0"/>
              <a:t> </a:t>
            </a:r>
            <a:r>
              <a:rPr spc="55" dirty="0"/>
              <a:t>the  </a:t>
            </a:r>
            <a:r>
              <a:rPr spc="60" dirty="0"/>
              <a:t>model</a:t>
            </a:r>
          </a:p>
        </p:txBody>
      </p:sp>
      <p:sp>
        <p:nvSpPr>
          <p:cNvPr id="12" name="object 12"/>
          <p:cNvSpPr/>
          <p:nvPr/>
        </p:nvSpPr>
        <p:spPr>
          <a:xfrm>
            <a:off x="8328659" y="1574291"/>
            <a:ext cx="550545" cy="576580"/>
          </a:xfrm>
          <a:custGeom>
            <a:avLst/>
            <a:gdLst/>
            <a:ahLst/>
            <a:cxnLst/>
            <a:rect l="l" t="t" r="r" b="b"/>
            <a:pathLst>
              <a:path w="550545" h="576580">
                <a:moveTo>
                  <a:pt x="275082" y="0"/>
                </a:moveTo>
                <a:lnTo>
                  <a:pt x="230469" y="3768"/>
                </a:lnTo>
                <a:lnTo>
                  <a:pt x="188146" y="14679"/>
                </a:lnTo>
                <a:lnTo>
                  <a:pt x="148679" y="32140"/>
                </a:lnTo>
                <a:lnTo>
                  <a:pt x="112635" y="55558"/>
                </a:lnTo>
                <a:lnTo>
                  <a:pt x="80581" y="84343"/>
                </a:lnTo>
                <a:lnTo>
                  <a:pt x="53083" y="117902"/>
                </a:lnTo>
                <a:lnTo>
                  <a:pt x="30710" y="155643"/>
                </a:lnTo>
                <a:lnTo>
                  <a:pt x="14026" y="196973"/>
                </a:lnTo>
                <a:lnTo>
                  <a:pt x="3601" y="241302"/>
                </a:lnTo>
                <a:lnTo>
                  <a:pt x="0" y="288036"/>
                </a:lnTo>
                <a:lnTo>
                  <a:pt x="3601" y="334769"/>
                </a:lnTo>
                <a:lnTo>
                  <a:pt x="14026" y="379098"/>
                </a:lnTo>
                <a:lnTo>
                  <a:pt x="30710" y="420428"/>
                </a:lnTo>
                <a:lnTo>
                  <a:pt x="53083" y="458169"/>
                </a:lnTo>
                <a:lnTo>
                  <a:pt x="80581" y="491728"/>
                </a:lnTo>
                <a:lnTo>
                  <a:pt x="112635" y="520513"/>
                </a:lnTo>
                <a:lnTo>
                  <a:pt x="148679" y="543931"/>
                </a:lnTo>
                <a:lnTo>
                  <a:pt x="188146" y="561392"/>
                </a:lnTo>
                <a:lnTo>
                  <a:pt x="230469" y="572303"/>
                </a:lnTo>
                <a:lnTo>
                  <a:pt x="275082" y="576072"/>
                </a:lnTo>
                <a:lnTo>
                  <a:pt x="319694" y="572303"/>
                </a:lnTo>
                <a:lnTo>
                  <a:pt x="362017" y="561392"/>
                </a:lnTo>
                <a:lnTo>
                  <a:pt x="401484" y="543931"/>
                </a:lnTo>
                <a:lnTo>
                  <a:pt x="437528" y="520513"/>
                </a:lnTo>
                <a:lnTo>
                  <a:pt x="469582" y="491728"/>
                </a:lnTo>
                <a:lnTo>
                  <a:pt x="497080" y="458169"/>
                </a:lnTo>
                <a:lnTo>
                  <a:pt x="519453" y="420428"/>
                </a:lnTo>
                <a:lnTo>
                  <a:pt x="536137" y="379098"/>
                </a:lnTo>
                <a:lnTo>
                  <a:pt x="546562" y="334769"/>
                </a:lnTo>
                <a:lnTo>
                  <a:pt x="550164" y="288036"/>
                </a:lnTo>
                <a:lnTo>
                  <a:pt x="546562" y="241302"/>
                </a:lnTo>
                <a:lnTo>
                  <a:pt x="536137" y="196973"/>
                </a:lnTo>
                <a:lnTo>
                  <a:pt x="519453" y="155643"/>
                </a:lnTo>
                <a:lnTo>
                  <a:pt x="497080" y="117902"/>
                </a:lnTo>
                <a:lnTo>
                  <a:pt x="469582" y="84343"/>
                </a:lnTo>
                <a:lnTo>
                  <a:pt x="437528" y="55558"/>
                </a:lnTo>
                <a:lnTo>
                  <a:pt x="401484" y="32140"/>
                </a:lnTo>
                <a:lnTo>
                  <a:pt x="362017" y="14679"/>
                </a:lnTo>
                <a:lnTo>
                  <a:pt x="319694" y="3768"/>
                </a:lnTo>
                <a:lnTo>
                  <a:pt x="275082" y="0"/>
                </a:lnTo>
                <a:close/>
              </a:path>
            </a:pathLst>
          </a:custGeom>
          <a:solidFill>
            <a:srgbClr val="EDB11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512809" y="1636141"/>
            <a:ext cx="365759" cy="44348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071104" y="1834260"/>
            <a:ext cx="2446020" cy="1188720"/>
          </a:xfrm>
          <a:custGeom>
            <a:avLst/>
            <a:gdLst/>
            <a:ahLst/>
            <a:cxnLst/>
            <a:rect l="l" t="t" r="r" b="b"/>
            <a:pathLst>
              <a:path w="2446020" h="1188720">
                <a:moveTo>
                  <a:pt x="2329670" y="1056624"/>
                </a:moveTo>
                <a:lnTo>
                  <a:pt x="2281428" y="1085850"/>
                </a:lnTo>
                <a:lnTo>
                  <a:pt x="2445512" y="1188720"/>
                </a:lnTo>
                <a:lnTo>
                  <a:pt x="2436989" y="1080770"/>
                </a:lnTo>
                <a:lnTo>
                  <a:pt x="2346452" y="1080770"/>
                </a:lnTo>
                <a:lnTo>
                  <a:pt x="2332679" y="1059185"/>
                </a:lnTo>
                <a:lnTo>
                  <a:pt x="2329670" y="1056624"/>
                </a:lnTo>
                <a:close/>
              </a:path>
              <a:path w="2446020" h="1188720">
                <a:moveTo>
                  <a:pt x="2332679" y="1059185"/>
                </a:moveTo>
                <a:lnTo>
                  <a:pt x="2346452" y="1080770"/>
                </a:lnTo>
                <a:lnTo>
                  <a:pt x="2376932" y="1061720"/>
                </a:lnTo>
                <a:lnTo>
                  <a:pt x="2335656" y="1061720"/>
                </a:lnTo>
                <a:lnTo>
                  <a:pt x="2332679" y="1059185"/>
                </a:lnTo>
                <a:close/>
              </a:path>
              <a:path w="2446020" h="1188720">
                <a:moveTo>
                  <a:pt x="2430272" y="995680"/>
                </a:moveTo>
                <a:lnTo>
                  <a:pt x="2379798" y="1026256"/>
                </a:lnTo>
                <a:lnTo>
                  <a:pt x="2395220" y="1050290"/>
                </a:lnTo>
                <a:lnTo>
                  <a:pt x="2346452" y="1080770"/>
                </a:lnTo>
                <a:lnTo>
                  <a:pt x="2436989" y="1080770"/>
                </a:lnTo>
                <a:lnTo>
                  <a:pt x="2430272" y="995680"/>
                </a:lnTo>
                <a:close/>
              </a:path>
              <a:path w="2446020" h="1188720">
                <a:moveTo>
                  <a:pt x="2330891" y="1055884"/>
                </a:moveTo>
                <a:lnTo>
                  <a:pt x="2330661" y="1056024"/>
                </a:lnTo>
                <a:lnTo>
                  <a:pt x="2332679" y="1059185"/>
                </a:lnTo>
                <a:lnTo>
                  <a:pt x="2335656" y="1061720"/>
                </a:lnTo>
                <a:lnTo>
                  <a:pt x="2330891" y="1055884"/>
                </a:lnTo>
                <a:close/>
              </a:path>
              <a:path w="2446020" h="1188720">
                <a:moveTo>
                  <a:pt x="2379798" y="1026256"/>
                </a:moveTo>
                <a:lnTo>
                  <a:pt x="2330891" y="1055884"/>
                </a:lnTo>
                <a:lnTo>
                  <a:pt x="2335656" y="1061720"/>
                </a:lnTo>
                <a:lnTo>
                  <a:pt x="2376932" y="1061720"/>
                </a:lnTo>
                <a:lnTo>
                  <a:pt x="2395220" y="1050290"/>
                </a:lnTo>
                <a:lnTo>
                  <a:pt x="2379798" y="1026256"/>
                </a:lnTo>
                <a:close/>
              </a:path>
              <a:path w="2446020" h="1188720">
                <a:moveTo>
                  <a:pt x="2330661" y="1056024"/>
                </a:moveTo>
                <a:lnTo>
                  <a:pt x="2329670" y="1056624"/>
                </a:lnTo>
                <a:lnTo>
                  <a:pt x="2332679" y="1059185"/>
                </a:lnTo>
                <a:lnTo>
                  <a:pt x="2330661" y="1056024"/>
                </a:lnTo>
                <a:close/>
              </a:path>
              <a:path w="2446020" h="1188720">
                <a:moveTo>
                  <a:pt x="2338030" y="1051560"/>
                </a:moveTo>
                <a:lnTo>
                  <a:pt x="2323719" y="1051560"/>
                </a:lnTo>
                <a:lnTo>
                  <a:pt x="2329670" y="1056624"/>
                </a:lnTo>
                <a:lnTo>
                  <a:pt x="2330661" y="1056024"/>
                </a:lnTo>
                <a:lnTo>
                  <a:pt x="2329434" y="1054100"/>
                </a:lnTo>
                <a:lnTo>
                  <a:pt x="2333837" y="1054100"/>
                </a:lnTo>
                <a:lnTo>
                  <a:pt x="2338030" y="1051560"/>
                </a:lnTo>
                <a:close/>
              </a:path>
              <a:path w="2446020" h="1188720">
                <a:moveTo>
                  <a:pt x="2329434" y="1054100"/>
                </a:moveTo>
                <a:lnTo>
                  <a:pt x="2330661" y="1056024"/>
                </a:lnTo>
                <a:lnTo>
                  <a:pt x="2330891" y="1055884"/>
                </a:lnTo>
                <a:lnTo>
                  <a:pt x="2329434" y="1054100"/>
                </a:lnTo>
                <a:close/>
              </a:path>
              <a:path w="2446020" h="1188720">
                <a:moveTo>
                  <a:pt x="2333837" y="1054100"/>
                </a:moveTo>
                <a:lnTo>
                  <a:pt x="2329434" y="1054100"/>
                </a:lnTo>
                <a:lnTo>
                  <a:pt x="2330891" y="1055884"/>
                </a:lnTo>
                <a:lnTo>
                  <a:pt x="2333837" y="1054100"/>
                </a:lnTo>
                <a:close/>
              </a:path>
              <a:path w="2446020" h="1188720">
                <a:moveTo>
                  <a:pt x="2335688" y="989330"/>
                </a:moveTo>
                <a:lnTo>
                  <a:pt x="2225675" y="989330"/>
                </a:lnTo>
                <a:lnTo>
                  <a:pt x="2242057" y="998220"/>
                </a:lnTo>
                <a:lnTo>
                  <a:pt x="2241550" y="998220"/>
                </a:lnTo>
                <a:lnTo>
                  <a:pt x="2257425" y="1007110"/>
                </a:lnTo>
                <a:lnTo>
                  <a:pt x="2256790" y="1007110"/>
                </a:lnTo>
                <a:lnTo>
                  <a:pt x="2272029" y="1016000"/>
                </a:lnTo>
                <a:lnTo>
                  <a:pt x="2271649" y="1016000"/>
                </a:lnTo>
                <a:lnTo>
                  <a:pt x="2286254" y="1024890"/>
                </a:lnTo>
                <a:lnTo>
                  <a:pt x="2285492" y="1024890"/>
                </a:lnTo>
                <a:lnTo>
                  <a:pt x="2299589" y="1033780"/>
                </a:lnTo>
                <a:lnTo>
                  <a:pt x="2298954" y="1033780"/>
                </a:lnTo>
                <a:lnTo>
                  <a:pt x="2312289" y="1042670"/>
                </a:lnTo>
                <a:lnTo>
                  <a:pt x="2311780" y="1042670"/>
                </a:lnTo>
                <a:lnTo>
                  <a:pt x="2324480" y="1052830"/>
                </a:lnTo>
                <a:lnTo>
                  <a:pt x="2323719" y="1051560"/>
                </a:lnTo>
                <a:lnTo>
                  <a:pt x="2338030" y="1051560"/>
                </a:lnTo>
                <a:lnTo>
                  <a:pt x="2379798" y="1026256"/>
                </a:lnTo>
                <a:lnTo>
                  <a:pt x="2375662" y="1019810"/>
                </a:lnTo>
                <a:lnTo>
                  <a:pt x="2359532" y="1005840"/>
                </a:lnTo>
                <a:lnTo>
                  <a:pt x="2346071" y="996950"/>
                </a:lnTo>
                <a:lnTo>
                  <a:pt x="2335688" y="989330"/>
                </a:lnTo>
                <a:close/>
              </a:path>
              <a:path w="2446020" h="1188720">
                <a:moveTo>
                  <a:pt x="2297756" y="963930"/>
                </a:moveTo>
                <a:lnTo>
                  <a:pt x="2174367" y="963930"/>
                </a:lnTo>
                <a:lnTo>
                  <a:pt x="2209927" y="981710"/>
                </a:lnTo>
                <a:lnTo>
                  <a:pt x="2209165" y="981710"/>
                </a:lnTo>
                <a:lnTo>
                  <a:pt x="2226310" y="990600"/>
                </a:lnTo>
                <a:lnTo>
                  <a:pt x="2225675" y="989330"/>
                </a:lnTo>
                <a:lnTo>
                  <a:pt x="2335688" y="989330"/>
                </a:lnTo>
                <a:lnTo>
                  <a:pt x="2332228" y="986790"/>
                </a:lnTo>
                <a:lnTo>
                  <a:pt x="2317496" y="976630"/>
                </a:lnTo>
                <a:lnTo>
                  <a:pt x="2302255" y="966470"/>
                </a:lnTo>
                <a:lnTo>
                  <a:pt x="2297756" y="963930"/>
                </a:lnTo>
                <a:close/>
              </a:path>
              <a:path w="2446020" h="1188720">
                <a:moveTo>
                  <a:pt x="2270125" y="947420"/>
                </a:moveTo>
                <a:lnTo>
                  <a:pt x="2137537" y="947420"/>
                </a:lnTo>
                <a:lnTo>
                  <a:pt x="2175255" y="965200"/>
                </a:lnTo>
                <a:lnTo>
                  <a:pt x="2174367" y="963930"/>
                </a:lnTo>
                <a:lnTo>
                  <a:pt x="2297756" y="963930"/>
                </a:lnTo>
                <a:lnTo>
                  <a:pt x="2286507" y="957580"/>
                </a:lnTo>
                <a:lnTo>
                  <a:pt x="2270125" y="947420"/>
                </a:lnTo>
                <a:close/>
              </a:path>
              <a:path w="2446020" h="1188720">
                <a:moveTo>
                  <a:pt x="2109597" y="873760"/>
                </a:moveTo>
                <a:lnTo>
                  <a:pt x="1924939" y="873760"/>
                </a:lnTo>
                <a:lnTo>
                  <a:pt x="1971548" y="887730"/>
                </a:lnTo>
                <a:lnTo>
                  <a:pt x="1970913" y="887730"/>
                </a:lnTo>
                <a:lnTo>
                  <a:pt x="2015998" y="901700"/>
                </a:lnTo>
                <a:lnTo>
                  <a:pt x="2015236" y="901700"/>
                </a:lnTo>
                <a:lnTo>
                  <a:pt x="2058543" y="916940"/>
                </a:lnTo>
                <a:lnTo>
                  <a:pt x="2057907" y="916940"/>
                </a:lnTo>
                <a:lnTo>
                  <a:pt x="2099437" y="932180"/>
                </a:lnTo>
                <a:lnTo>
                  <a:pt x="2098548" y="932180"/>
                </a:lnTo>
                <a:lnTo>
                  <a:pt x="2138299" y="948690"/>
                </a:lnTo>
                <a:lnTo>
                  <a:pt x="2137537" y="947420"/>
                </a:lnTo>
                <a:lnTo>
                  <a:pt x="2270125" y="947420"/>
                </a:lnTo>
                <a:lnTo>
                  <a:pt x="2253234" y="938530"/>
                </a:lnTo>
                <a:lnTo>
                  <a:pt x="2235580" y="929640"/>
                </a:lnTo>
                <a:lnTo>
                  <a:pt x="2199259" y="911860"/>
                </a:lnTo>
                <a:lnTo>
                  <a:pt x="2160651" y="895350"/>
                </a:lnTo>
                <a:lnTo>
                  <a:pt x="2120138" y="877570"/>
                </a:lnTo>
                <a:lnTo>
                  <a:pt x="2109597" y="873760"/>
                </a:lnTo>
                <a:close/>
              </a:path>
              <a:path w="2446020" h="1188720">
                <a:moveTo>
                  <a:pt x="2074301" y="861060"/>
                </a:moveTo>
                <a:lnTo>
                  <a:pt x="1877568" y="861060"/>
                </a:lnTo>
                <a:lnTo>
                  <a:pt x="1925574" y="875030"/>
                </a:lnTo>
                <a:lnTo>
                  <a:pt x="1924939" y="873760"/>
                </a:lnTo>
                <a:lnTo>
                  <a:pt x="2109597" y="873760"/>
                </a:lnTo>
                <a:lnTo>
                  <a:pt x="2077974" y="862330"/>
                </a:lnTo>
                <a:lnTo>
                  <a:pt x="2074301" y="861060"/>
                </a:lnTo>
                <a:close/>
              </a:path>
              <a:path w="2446020" h="1188720">
                <a:moveTo>
                  <a:pt x="256031" y="0"/>
                </a:moveTo>
                <a:lnTo>
                  <a:pt x="244094" y="0"/>
                </a:lnTo>
                <a:lnTo>
                  <a:pt x="217550" y="5080"/>
                </a:lnTo>
                <a:lnTo>
                  <a:pt x="168021" y="27940"/>
                </a:lnTo>
                <a:lnTo>
                  <a:pt x="134239" y="54610"/>
                </a:lnTo>
                <a:lnTo>
                  <a:pt x="103504" y="87630"/>
                </a:lnTo>
                <a:lnTo>
                  <a:pt x="75692" y="127000"/>
                </a:lnTo>
                <a:lnTo>
                  <a:pt x="44703" y="185420"/>
                </a:lnTo>
                <a:lnTo>
                  <a:pt x="20827" y="250190"/>
                </a:lnTo>
                <a:lnTo>
                  <a:pt x="8381" y="300990"/>
                </a:lnTo>
                <a:lnTo>
                  <a:pt x="1397" y="354330"/>
                </a:lnTo>
                <a:lnTo>
                  <a:pt x="0" y="391160"/>
                </a:lnTo>
                <a:lnTo>
                  <a:pt x="635" y="402590"/>
                </a:lnTo>
                <a:lnTo>
                  <a:pt x="13843" y="445770"/>
                </a:lnTo>
                <a:lnTo>
                  <a:pt x="33400" y="476250"/>
                </a:lnTo>
                <a:lnTo>
                  <a:pt x="41401" y="486410"/>
                </a:lnTo>
                <a:lnTo>
                  <a:pt x="50165" y="495300"/>
                </a:lnTo>
                <a:lnTo>
                  <a:pt x="59817" y="504190"/>
                </a:lnTo>
                <a:lnTo>
                  <a:pt x="69976" y="514350"/>
                </a:lnTo>
                <a:lnTo>
                  <a:pt x="80772" y="521970"/>
                </a:lnTo>
                <a:lnTo>
                  <a:pt x="92201" y="530860"/>
                </a:lnTo>
                <a:lnTo>
                  <a:pt x="104394" y="539750"/>
                </a:lnTo>
                <a:lnTo>
                  <a:pt x="117094" y="548640"/>
                </a:lnTo>
                <a:lnTo>
                  <a:pt x="130555" y="556260"/>
                </a:lnTo>
                <a:lnTo>
                  <a:pt x="144525" y="565150"/>
                </a:lnTo>
                <a:lnTo>
                  <a:pt x="159130" y="572770"/>
                </a:lnTo>
                <a:lnTo>
                  <a:pt x="174371" y="580390"/>
                </a:lnTo>
                <a:lnTo>
                  <a:pt x="190119" y="589280"/>
                </a:lnTo>
                <a:lnTo>
                  <a:pt x="206375" y="596900"/>
                </a:lnTo>
                <a:lnTo>
                  <a:pt x="223266" y="604520"/>
                </a:lnTo>
                <a:lnTo>
                  <a:pt x="240792" y="612140"/>
                </a:lnTo>
                <a:lnTo>
                  <a:pt x="277114" y="626110"/>
                </a:lnTo>
                <a:lnTo>
                  <a:pt x="315595" y="641350"/>
                </a:lnTo>
                <a:lnTo>
                  <a:pt x="355980" y="654050"/>
                </a:lnTo>
                <a:lnTo>
                  <a:pt x="398145" y="668020"/>
                </a:lnTo>
                <a:lnTo>
                  <a:pt x="442214" y="680720"/>
                </a:lnTo>
                <a:lnTo>
                  <a:pt x="487679" y="692150"/>
                </a:lnTo>
                <a:lnTo>
                  <a:pt x="583438" y="715010"/>
                </a:lnTo>
                <a:lnTo>
                  <a:pt x="633222" y="725170"/>
                </a:lnTo>
                <a:lnTo>
                  <a:pt x="736346" y="742950"/>
                </a:lnTo>
                <a:lnTo>
                  <a:pt x="843406" y="758190"/>
                </a:lnTo>
                <a:lnTo>
                  <a:pt x="898271" y="763270"/>
                </a:lnTo>
                <a:lnTo>
                  <a:pt x="953643" y="769620"/>
                </a:lnTo>
                <a:lnTo>
                  <a:pt x="1066165" y="777240"/>
                </a:lnTo>
                <a:lnTo>
                  <a:pt x="1122806" y="779780"/>
                </a:lnTo>
                <a:lnTo>
                  <a:pt x="1236726" y="782320"/>
                </a:lnTo>
                <a:lnTo>
                  <a:pt x="1292987" y="782320"/>
                </a:lnTo>
                <a:lnTo>
                  <a:pt x="1349502" y="784860"/>
                </a:lnTo>
                <a:lnTo>
                  <a:pt x="1348867" y="784860"/>
                </a:lnTo>
                <a:lnTo>
                  <a:pt x="1405127" y="787400"/>
                </a:lnTo>
                <a:lnTo>
                  <a:pt x="1404620" y="787400"/>
                </a:lnTo>
                <a:lnTo>
                  <a:pt x="1460500" y="791210"/>
                </a:lnTo>
                <a:lnTo>
                  <a:pt x="1459865" y="791210"/>
                </a:lnTo>
                <a:lnTo>
                  <a:pt x="1515364" y="797560"/>
                </a:lnTo>
                <a:lnTo>
                  <a:pt x="1514855" y="797560"/>
                </a:lnTo>
                <a:lnTo>
                  <a:pt x="1569720" y="803910"/>
                </a:lnTo>
                <a:lnTo>
                  <a:pt x="1569212" y="803910"/>
                </a:lnTo>
                <a:lnTo>
                  <a:pt x="1623568" y="810260"/>
                </a:lnTo>
                <a:lnTo>
                  <a:pt x="1622932" y="810260"/>
                </a:lnTo>
                <a:lnTo>
                  <a:pt x="1676400" y="819150"/>
                </a:lnTo>
                <a:lnTo>
                  <a:pt x="1675892" y="819150"/>
                </a:lnTo>
                <a:lnTo>
                  <a:pt x="1728597" y="828040"/>
                </a:lnTo>
                <a:lnTo>
                  <a:pt x="1727962" y="828040"/>
                </a:lnTo>
                <a:lnTo>
                  <a:pt x="1779651" y="838200"/>
                </a:lnTo>
                <a:lnTo>
                  <a:pt x="1779016" y="838200"/>
                </a:lnTo>
                <a:lnTo>
                  <a:pt x="1829562" y="849630"/>
                </a:lnTo>
                <a:lnTo>
                  <a:pt x="1828927" y="849630"/>
                </a:lnTo>
                <a:lnTo>
                  <a:pt x="1878202" y="862330"/>
                </a:lnTo>
                <a:lnTo>
                  <a:pt x="1877568" y="861060"/>
                </a:lnTo>
                <a:lnTo>
                  <a:pt x="2074301" y="861060"/>
                </a:lnTo>
                <a:lnTo>
                  <a:pt x="2033904" y="847090"/>
                </a:lnTo>
                <a:lnTo>
                  <a:pt x="1940941" y="819150"/>
                </a:lnTo>
                <a:lnTo>
                  <a:pt x="1892300" y="805180"/>
                </a:lnTo>
                <a:lnTo>
                  <a:pt x="1791207" y="782320"/>
                </a:lnTo>
                <a:lnTo>
                  <a:pt x="1685798" y="762000"/>
                </a:lnTo>
                <a:lnTo>
                  <a:pt x="1631696" y="753110"/>
                </a:lnTo>
                <a:lnTo>
                  <a:pt x="1576831" y="745490"/>
                </a:lnTo>
                <a:lnTo>
                  <a:pt x="1521205" y="739140"/>
                </a:lnTo>
                <a:lnTo>
                  <a:pt x="1465072" y="734060"/>
                </a:lnTo>
                <a:lnTo>
                  <a:pt x="1351661" y="726440"/>
                </a:lnTo>
                <a:lnTo>
                  <a:pt x="1237234" y="723900"/>
                </a:lnTo>
                <a:lnTo>
                  <a:pt x="1181100" y="723900"/>
                </a:lnTo>
                <a:lnTo>
                  <a:pt x="1124585" y="721360"/>
                </a:lnTo>
                <a:lnTo>
                  <a:pt x="1125220" y="721360"/>
                </a:lnTo>
                <a:lnTo>
                  <a:pt x="1068959" y="718820"/>
                </a:lnTo>
                <a:lnTo>
                  <a:pt x="1069467" y="718820"/>
                </a:lnTo>
                <a:lnTo>
                  <a:pt x="1013460" y="716280"/>
                </a:lnTo>
                <a:lnTo>
                  <a:pt x="1013968" y="716280"/>
                </a:lnTo>
                <a:lnTo>
                  <a:pt x="958596" y="711200"/>
                </a:lnTo>
                <a:lnTo>
                  <a:pt x="958976" y="711200"/>
                </a:lnTo>
                <a:lnTo>
                  <a:pt x="904113" y="706120"/>
                </a:lnTo>
                <a:lnTo>
                  <a:pt x="904494" y="706120"/>
                </a:lnTo>
                <a:lnTo>
                  <a:pt x="850138" y="699770"/>
                </a:lnTo>
                <a:lnTo>
                  <a:pt x="850773" y="699770"/>
                </a:lnTo>
                <a:lnTo>
                  <a:pt x="797178" y="693420"/>
                </a:lnTo>
                <a:lnTo>
                  <a:pt x="797687" y="693420"/>
                </a:lnTo>
                <a:lnTo>
                  <a:pt x="745109" y="685800"/>
                </a:lnTo>
                <a:lnTo>
                  <a:pt x="745617" y="685800"/>
                </a:lnTo>
                <a:lnTo>
                  <a:pt x="693927" y="676910"/>
                </a:lnTo>
                <a:lnTo>
                  <a:pt x="694436" y="676910"/>
                </a:lnTo>
                <a:lnTo>
                  <a:pt x="643890" y="668020"/>
                </a:lnTo>
                <a:lnTo>
                  <a:pt x="644398" y="668020"/>
                </a:lnTo>
                <a:lnTo>
                  <a:pt x="595122" y="657860"/>
                </a:lnTo>
                <a:lnTo>
                  <a:pt x="595629" y="657860"/>
                </a:lnTo>
                <a:lnTo>
                  <a:pt x="547624" y="647700"/>
                </a:lnTo>
                <a:lnTo>
                  <a:pt x="548259" y="647700"/>
                </a:lnTo>
                <a:lnTo>
                  <a:pt x="501650" y="636270"/>
                </a:lnTo>
                <a:lnTo>
                  <a:pt x="502285" y="636270"/>
                </a:lnTo>
                <a:lnTo>
                  <a:pt x="457326" y="624840"/>
                </a:lnTo>
                <a:lnTo>
                  <a:pt x="457835" y="624840"/>
                </a:lnTo>
                <a:lnTo>
                  <a:pt x="414527" y="612140"/>
                </a:lnTo>
                <a:lnTo>
                  <a:pt x="415163" y="612140"/>
                </a:lnTo>
                <a:lnTo>
                  <a:pt x="373634" y="599440"/>
                </a:lnTo>
                <a:lnTo>
                  <a:pt x="374269" y="599440"/>
                </a:lnTo>
                <a:lnTo>
                  <a:pt x="338131" y="586740"/>
                </a:lnTo>
                <a:lnTo>
                  <a:pt x="335406" y="586740"/>
                </a:lnTo>
                <a:lnTo>
                  <a:pt x="297688" y="572770"/>
                </a:lnTo>
                <a:lnTo>
                  <a:pt x="298450" y="572770"/>
                </a:lnTo>
                <a:lnTo>
                  <a:pt x="262763" y="558800"/>
                </a:lnTo>
                <a:lnTo>
                  <a:pt x="263398" y="558800"/>
                </a:lnTo>
                <a:lnTo>
                  <a:pt x="246506" y="551180"/>
                </a:lnTo>
                <a:lnTo>
                  <a:pt x="246888" y="551180"/>
                </a:lnTo>
                <a:lnTo>
                  <a:pt x="233235" y="544830"/>
                </a:lnTo>
                <a:lnTo>
                  <a:pt x="231013" y="544830"/>
                </a:lnTo>
                <a:lnTo>
                  <a:pt x="215265" y="537210"/>
                </a:lnTo>
                <a:lnTo>
                  <a:pt x="215773" y="537210"/>
                </a:lnTo>
                <a:lnTo>
                  <a:pt x="200532" y="529590"/>
                </a:lnTo>
                <a:lnTo>
                  <a:pt x="201041" y="529590"/>
                </a:lnTo>
                <a:lnTo>
                  <a:pt x="186309" y="521970"/>
                </a:lnTo>
                <a:lnTo>
                  <a:pt x="186817" y="521970"/>
                </a:lnTo>
                <a:lnTo>
                  <a:pt x="172847" y="514350"/>
                </a:lnTo>
                <a:lnTo>
                  <a:pt x="173609" y="514350"/>
                </a:lnTo>
                <a:lnTo>
                  <a:pt x="160274" y="506730"/>
                </a:lnTo>
                <a:lnTo>
                  <a:pt x="160781" y="506730"/>
                </a:lnTo>
                <a:lnTo>
                  <a:pt x="150198" y="500380"/>
                </a:lnTo>
                <a:lnTo>
                  <a:pt x="148844" y="500380"/>
                </a:lnTo>
                <a:lnTo>
                  <a:pt x="138502" y="492760"/>
                </a:lnTo>
                <a:lnTo>
                  <a:pt x="137414" y="492760"/>
                </a:lnTo>
                <a:lnTo>
                  <a:pt x="127616" y="485140"/>
                </a:lnTo>
                <a:lnTo>
                  <a:pt x="127000" y="485140"/>
                </a:lnTo>
                <a:lnTo>
                  <a:pt x="117855" y="477520"/>
                </a:lnTo>
                <a:lnTo>
                  <a:pt x="116840" y="477520"/>
                </a:lnTo>
                <a:lnTo>
                  <a:pt x="108349" y="469900"/>
                </a:lnTo>
                <a:lnTo>
                  <a:pt x="107950" y="469900"/>
                </a:lnTo>
                <a:lnTo>
                  <a:pt x="98678" y="462280"/>
                </a:lnTo>
                <a:lnTo>
                  <a:pt x="99568" y="462280"/>
                </a:lnTo>
                <a:lnTo>
                  <a:pt x="92371" y="455930"/>
                </a:lnTo>
                <a:lnTo>
                  <a:pt x="92075" y="455930"/>
                </a:lnTo>
                <a:lnTo>
                  <a:pt x="91056" y="454798"/>
                </a:lnTo>
                <a:lnTo>
                  <a:pt x="90968" y="454660"/>
                </a:lnTo>
                <a:lnTo>
                  <a:pt x="85434" y="448310"/>
                </a:lnTo>
                <a:lnTo>
                  <a:pt x="79248" y="440690"/>
                </a:lnTo>
                <a:lnTo>
                  <a:pt x="73025" y="433070"/>
                </a:lnTo>
                <a:lnTo>
                  <a:pt x="73387" y="433070"/>
                </a:lnTo>
                <a:lnTo>
                  <a:pt x="70267" y="427990"/>
                </a:lnTo>
                <a:lnTo>
                  <a:pt x="69723" y="427990"/>
                </a:lnTo>
                <a:lnTo>
                  <a:pt x="66366" y="421640"/>
                </a:lnTo>
                <a:lnTo>
                  <a:pt x="66167" y="421640"/>
                </a:lnTo>
                <a:lnTo>
                  <a:pt x="65024" y="419100"/>
                </a:lnTo>
                <a:lnTo>
                  <a:pt x="63445" y="415290"/>
                </a:lnTo>
                <a:lnTo>
                  <a:pt x="63119" y="415290"/>
                </a:lnTo>
                <a:lnTo>
                  <a:pt x="60941" y="408940"/>
                </a:lnTo>
                <a:lnTo>
                  <a:pt x="60071" y="406400"/>
                </a:lnTo>
                <a:lnTo>
                  <a:pt x="59393" y="403860"/>
                </a:lnTo>
                <a:lnTo>
                  <a:pt x="58674" y="401320"/>
                </a:lnTo>
                <a:lnTo>
                  <a:pt x="58946" y="401320"/>
                </a:lnTo>
                <a:lnTo>
                  <a:pt x="58401" y="397510"/>
                </a:lnTo>
                <a:lnTo>
                  <a:pt x="58039" y="394970"/>
                </a:lnTo>
                <a:lnTo>
                  <a:pt x="58184" y="394970"/>
                </a:lnTo>
                <a:lnTo>
                  <a:pt x="58020" y="391160"/>
                </a:lnTo>
                <a:lnTo>
                  <a:pt x="58146" y="375920"/>
                </a:lnTo>
                <a:lnTo>
                  <a:pt x="58322" y="373380"/>
                </a:lnTo>
                <a:lnTo>
                  <a:pt x="59181" y="359410"/>
                </a:lnTo>
                <a:lnTo>
                  <a:pt x="60705" y="342900"/>
                </a:lnTo>
                <a:lnTo>
                  <a:pt x="62865" y="327660"/>
                </a:lnTo>
                <a:lnTo>
                  <a:pt x="62611" y="327660"/>
                </a:lnTo>
                <a:lnTo>
                  <a:pt x="65190" y="312420"/>
                </a:lnTo>
                <a:lnTo>
                  <a:pt x="68579" y="295910"/>
                </a:lnTo>
                <a:lnTo>
                  <a:pt x="76250" y="266700"/>
                </a:lnTo>
                <a:lnTo>
                  <a:pt x="76073" y="266700"/>
                </a:lnTo>
                <a:lnTo>
                  <a:pt x="86053" y="237490"/>
                </a:lnTo>
                <a:lnTo>
                  <a:pt x="85725" y="237490"/>
                </a:lnTo>
                <a:lnTo>
                  <a:pt x="97386" y="209550"/>
                </a:lnTo>
                <a:lnTo>
                  <a:pt x="97154" y="209550"/>
                </a:lnTo>
                <a:lnTo>
                  <a:pt x="110368" y="182880"/>
                </a:lnTo>
                <a:lnTo>
                  <a:pt x="110109" y="182880"/>
                </a:lnTo>
                <a:lnTo>
                  <a:pt x="124744" y="157480"/>
                </a:lnTo>
                <a:lnTo>
                  <a:pt x="124587" y="157480"/>
                </a:lnTo>
                <a:lnTo>
                  <a:pt x="125475" y="156210"/>
                </a:lnTo>
                <a:lnTo>
                  <a:pt x="132842" y="146050"/>
                </a:lnTo>
                <a:lnTo>
                  <a:pt x="132206" y="146050"/>
                </a:lnTo>
                <a:lnTo>
                  <a:pt x="140589" y="134620"/>
                </a:lnTo>
                <a:lnTo>
                  <a:pt x="140814" y="134620"/>
                </a:lnTo>
                <a:lnTo>
                  <a:pt x="148717" y="124460"/>
                </a:lnTo>
                <a:lnTo>
                  <a:pt x="147954" y="124460"/>
                </a:lnTo>
                <a:lnTo>
                  <a:pt x="157099" y="114300"/>
                </a:lnTo>
                <a:lnTo>
                  <a:pt x="157257" y="114300"/>
                </a:lnTo>
                <a:lnTo>
                  <a:pt x="165480" y="105410"/>
                </a:lnTo>
                <a:lnTo>
                  <a:pt x="165671" y="105410"/>
                </a:lnTo>
                <a:lnTo>
                  <a:pt x="174117" y="96520"/>
                </a:lnTo>
                <a:lnTo>
                  <a:pt x="174479" y="96520"/>
                </a:lnTo>
                <a:lnTo>
                  <a:pt x="182752" y="88900"/>
                </a:lnTo>
                <a:lnTo>
                  <a:pt x="183155" y="88900"/>
                </a:lnTo>
                <a:lnTo>
                  <a:pt x="191516" y="82550"/>
                </a:lnTo>
                <a:lnTo>
                  <a:pt x="191918" y="82550"/>
                </a:lnTo>
                <a:lnTo>
                  <a:pt x="200278" y="76200"/>
                </a:lnTo>
                <a:lnTo>
                  <a:pt x="200685" y="76200"/>
                </a:lnTo>
                <a:lnTo>
                  <a:pt x="208915" y="71120"/>
                </a:lnTo>
                <a:lnTo>
                  <a:pt x="209867" y="71120"/>
                </a:lnTo>
                <a:lnTo>
                  <a:pt x="217677" y="67310"/>
                </a:lnTo>
                <a:lnTo>
                  <a:pt x="218408" y="67310"/>
                </a:lnTo>
                <a:lnTo>
                  <a:pt x="226314" y="63500"/>
                </a:lnTo>
                <a:lnTo>
                  <a:pt x="227330" y="63500"/>
                </a:lnTo>
                <a:lnTo>
                  <a:pt x="234442" y="60960"/>
                </a:lnTo>
                <a:lnTo>
                  <a:pt x="232282" y="60960"/>
                </a:lnTo>
                <a:lnTo>
                  <a:pt x="242950" y="58420"/>
                </a:lnTo>
                <a:lnTo>
                  <a:pt x="248412" y="58420"/>
                </a:lnTo>
                <a:lnTo>
                  <a:pt x="259079" y="57150"/>
                </a:lnTo>
                <a:lnTo>
                  <a:pt x="256031" y="0"/>
                </a:lnTo>
                <a:close/>
              </a:path>
              <a:path w="2446020" h="1188720">
                <a:moveTo>
                  <a:pt x="334518" y="585470"/>
                </a:moveTo>
                <a:lnTo>
                  <a:pt x="335406" y="586740"/>
                </a:lnTo>
                <a:lnTo>
                  <a:pt x="338131" y="586740"/>
                </a:lnTo>
                <a:lnTo>
                  <a:pt x="334518" y="585470"/>
                </a:lnTo>
                <a:close/>
              </a:path>
              <a:path w="2446020" h="1188720">
                <a:moveTo>
                  <a:pt x="230504" y="543560"/>
                </a:moveTo>
                <a:lnTo>
                  <a:pt x="231013" y="544830"/>
                </a:lnTo>
                <a:lnTo>
                  <a:pt x="233235" y="544830"/>
                </a:lnTo>
                <a:lnTo>
                  <a:pt x="230504" y="543560"/>
                </a:lnTo>
                <a:close/>
              </a:path>
              <a:path w="2446020" h="1188720">
                <a:moveTo>
                  <a:pt x="148081" y="499110"/>
                </a:moveTo>
                <a:lnTo>
                  <a:pt x="148844" y="500380"/>
                </a:lnTo>
                <a:lnTo>
                  <a:pt x="150198" y="500380"/>
                </a:lnTo>
                <a:lnTo>
                  <a:pt x="148081" y="499110"/>
                </a:lnTo>
                <a:close/>
              </a:path>
              <a:path w="2446020" h="1188720">
                <a:moveTo>
                  <a:pt x="136778" y="491490"/>
                </a:moveTo>
                <a:lnTo>
                  <a:pt x="137414" y="492760"/>
                </a:lnTo>
                <a:lnTo>
                  <a:pt x="138502" y="492760"/>
                </a:lnTo>
                <a:lnTo>
                  <a:pt x="136778" y="491490"/>
                </a:lnTo>
                <a:close/>
              </a:path>
              <a:path w="2446020" h="1188720">
                <a:moveTo>
                  <a:pt x="125984" y="483870"/>
                </a:moveTo>
                <a:lnTo>
                  <a:pt x="127000" y="485140"/>
                </a:lnTo>
                <a:lnTo>
                  <a:pt x="127616" y="485140"/>
                </a:lnTo>
                <a:lnTo>
                  <a:pt x="125984" y="483870"/>
                </a:lnTo>
                <a:close/>
              </a:path>
              <a:path w="2446020" h="1188720">
                <a:moveTo>
                  <a:pt x="116331" y="476250"/>
                </a:moveTo>
                <a:lnTo>
                  <a:pt x="116840" y="477520"/>
                </a:lnTo>
                <a:lnTo>
                  <a:pt x="117855" y="477520"/>
                </a:lnTo>
                <a:lnTo>
                  <a:pt x="116331" y="476250"/>
                </a:lnTo>
                <a:close/>
              </a:path>
              <a:path w="2446020" h="1188720">
                <a:moveTo>
                  <a:pt x="106934" y="468630"/>
                </a:moveTo>
                <a:lnTo>
                  <a:pt x="107950" y="469900"/>
                </a:lnTo>
                <a:lnTo>
                  <a:pt x="108349" y="469900"/>
                </a:lnTo>
                <a:lnTo>
                  <a:pt x="106934" y="468630"/>
                </a:lnTo>
                <a:close/>
              </a:path>
              <a:path w="2446020" h="1188720">
                <a:moveTo>
                  <a:pt x="90931" y="454660"/>
                </a:moveTo>
                <a:lnTo>
                  <a:pt x="92075" y="455930"/>
                </a:lnTo>
                <a:lnTo>
                  <a:pt x="91089" y="454798"/>
                </a:lnTo>
                <a:lnTo>
                  <a:pt x="90931" y="454660"/>
                </a:lnTo>
                <a:close/>
              </a:path>
              <a:path w="2446020" h="1188720">
                <a:moveTo>
                  <a:pt x="91089" y="454798"/>
                </a:moveTo>
                <a:lnTo>
                  <a:pt x="92075" y="455930"/>
                </a:lnTo>
                <a:lnTo>
                  <a:pt x="92371" y="455930"/>
                </a:lnTo>
                <a:lnTo>
                  <a:pt x="91089" y="454798"/>
                </a:lnTo>
                <a:close/>
              </a:path>
              <a:path w="2446020" h="1188720">
                <a:moveTo>
                  <a:pt x="90968" y="454660"/>
                </a:moveTo>
                <a:lnTo>
                  <a:pt x="91089" y="454798"/>
                </a:lnTo>
                <a:lnTo>
                  <a:pt x="90968" y="454660"/>
                </a:lnTo>
                <a:close/>
              </a:path>
              <a:path w="2446020" h="1188720">
                <a:moveTo>
                  <a:pt x="84328" y="447040"/>
                </a:moveTo>
                <a:lnTo>
                  <a:pt x="85344" y="448310"/>
                </a:lnTo>
                <a:lnTo>
                  <a:pt x="84328" y="447040"/>
                </a:lnTo>
                <a:close/>
              </a:path>
              <a:path w="2446020" h="1188720">
                <a:moveTo>
                  <a:pt x="73387" y="433070"/>
                </a:moveTo>
                <a:lnTo>
                  <a:pt x="73025" y="433070"/>
                </a:lnTo>
                <a:lnTo>
                  <a:pt x="74168" y="434340"/>
                </a:lnTo>
                <a:lnTo>
                  <a:pt x="73387" y="433070"/>
                </a:lnTo>
                <a:close/>
              </a:path>
              <a:path w="2446020" h="1188720">
                <a:moveTo>
                  <a:pt x="68706" y="425450"/>
                </a:moveTo>
                <a:lnTo>
                  <a:pt x="69723" y="427990"/>
                </a:lnTo>
                <a:lnTo>
                  <a:pt x="70267" y="427990"/>
                </a:lnTo>
                <a:lnTo>
                  <a:pt x="68706" y="425450"/>
                </a:lnTo>
                <a:close/>
              </a:path>
              <a:path w="2446020" h="1188720">
                <a:moveTo>
                  <a:pt x="65024" y="419100"/>
                </a:moveTo>
                <a:lnTo>
                  <a:pt x="66167" y="421640"/>
                </a:lnTo>
                <a:lnTo>
                  <a:pt x="65311" y="419644"/>
                </a:lnTo>
                <a:lnTo>
                  <a:pt x="65024" y="419100"/>
                </a:lnTo>
                <a:close/>
              </a:path>
              <a:path w="2446020" h="1188720">
                <a:moveTo>
                  <a:pt x="65311" y="419644"/>
                </a:moveTo>
                <a:lnTo>
                  <a:pt x="66167" y="421640"/>
                </a:lnTo>
                <a:lnTo>
                  <a:pt x="66366" y="421640"/>
                </a:lnTo>
                <a:lnTo>
                  <a:pt x="65311" y="419644"/>
                </a:lnTo>
                <a:close/>
              </a:path>
              <a:path w="2446020" h="1188720">
                <a:moveTo>
                  <a:pt x="65078" y="419100"/>
                </a:moveTo>
                <a:lnTo>
                  <a:pt x="65311" y="419644"/>
                </a:lnTo>
                <a:lnTo>
                  <a:pt x="65078" y="419100"/>
                </a:lnTo>
                <a:close/>
              </a:path>
              <a:path w="2446020" h="1188720">
                <a:moveTo>
                  <a:pt x="62356" y="412750"/>
                </a:moveTo>
                <a:lnTo>
                  <a:pt x="63119" y="415290"/>
                </a:lnTo>
                <a:lnTo>
                  <a:pt x="63445" y="415290"/>
                </a:lnTo>
                <a:lnTo>
                  <a:pt x="62356" y="412750"/>
                </a:lnTo>
                <a:close/>
              </a:path>
              <a:path w="2446020" h="1188720">
                <a:moveTo>
                  <a:pt x="60071" y="406400"/>
                </a:moveTo>
                <a:lnTo>
                  <a:pt x="60832" y="408940"/>
                </a:lnTo>
                <a:lnTo>
                  <a:pt x="60314" y="407111"/>
                </a:lnTo>
                <a:lnTo>
                  <a:pt x="60071" y="406400"/>
                </a:lnTo>
                <a:close/>
              </a:path>
              <a:path w="2446020" h="1188720">
                <a:moveTo>
                  <a:pt x="60314" y="407111"/>
                </a:moveTo>
                <a:lnTo>
                  <a:pt x="60832" y="408940"/>
                </a:lnTo>
                <a:lnTo>
                  <a:pt x="60314" y="407111"/>
                </a:lnTo>
                <a:close/>
              </a:path>
              <a:path w="2446020" h="1188720">
                <a:moveTo>
                  <a:pt x="60113" y="406400"/>
                </a:moveTo>
                <a:lnTo>
                  <a:pt x="60314" y="407111"/>
                </a:lnTo>
                <a:lnTo>
                  <a:pt x="60113" y="406400"/>
                </a:lnTo>
                <a:close/>
              </a:path>
              <a:path w="2446020" h="1188720">
                <a:moveTo>
                  <a:pt x="58674" y="401320"/>
                </a:moveTo>
                <a:lnTo>
                  <a:pt x="59309" y="403860"/>
                </a:lnTo>
                <a:lnTo>
                  <a:pt x="59222" y="403257"/>
                </a:lnTo>
                <a:lnTo>
                  <a:pt x="58674" y="401320"/>
                </a:lnTo>
                <a:close/>
              </a:path>
              <a:path w="2446020" h="1188720">
                <a:moveTo>
                  <a:pt x="59222" y="403257"/>
                </a:moveTo>
                <a:lnTo>
                  <a:pt x="59309" y="403860"/>
                </a:lnTo>
                <a:lnTo>
                  <a:pt x="59222" y="403257"/>
                </a:lnTo>
                <a:close/>
              </a:path>
              <a:path w="2446020" h="1188720">
                <a:moveTo>
                  <a:pt x="58946" y="401320"/>
                </a:moveTo>
                <a:lnTo>
                  <a:pt x="58674" y="401320"/>
                </a:lnTo>
                <a:lnTo>
                  <a:pt x="59222" y="403257"/>
                </a:lnTo>
                <a:lnTo>
                  <a:pt x="58946" y="401320"/>
                </a:lnTo>
                <a:close/>
              </a:path>
              <a:path w="2446020" h="1188720">
                <a:moveTo>
                  <a:pt x="58039" y="394970"/>
                </a:moveTo>
                <a:lnTo>
                  <a:pt x="58293" y="397510"/>
                </a:lnTo>
                <a:lnTo>
                  <a:pt x="58246" y="396421"/>
                </a:lnTo>
                <a:lnTo>
                  <a:pt x="58039" y="394970"/>
                </a:lnTo>
                <a:close/>
              </a:path>
              <a:path w="2446020" h="1188720">
                <a:moveTo>
                  <a:pt x="58246" y="396421"/>
                </a:moveTo>
                <a:lnTo>
                  <a:pt x="58293" y="397510"/>
                </a:lnTo>
                <a:lnTo>
                  <a:pt x="58246" y="396421"/>
                </a:lnTo>
                <a:close/>
              </a:path>
              <a:path w="2446020" h="1188720">
                <a:moveTo>
                  <a:pt x="58184" y="394970"/>
                </a:moveTo>
                <a:lnTo>
                  <a:pt x="58039" y="394970"/>
                </a:lnTo>
                <a:lnTo>
                  <a:pt x="58246" y="396421"/>
                </a:lnTo>
                <a:lnTo>
                  <a:pt x="58184" y="394970"/>
                </a:lnTo>
                <a:close/>
              </a:path>
              <a:path w="2446020" h="1188720">
                <a:moveTo>
                  <a:pt x="57940" y="389290"/>
                </a:moveTo>
                <a:lnTo>
                  <a:pt x="57912" y="391160"/>
                </a:lnTo>
                <a:lnTo>
                  <a:pt x="57940" y="389290"/>
                </a:lnTo>
                <a:close/>
              </a:path>
              <a:path w="2446020" h="1188720">
                <a:moveTo>
                  <a:pt x="57951" y="388620"/>
                </a:moveTo>
                <a:lnTo>
                  <a:pt x="57940" y="389290"/>
                </a:lnTo>
                <a:lnTo>
                  <a:pt x="57951" y="388620"/>
                </a:lnTo>
                <a:close/>
              </a:path>
              <a:path w="2446020" h="1188720">
                <a:moveTo>
                  <a:pt x="58244" y="374650"/>
                </a:moveTo>
                <a:lnTo>
                  <a:pt x="58166" y="375920"/>
                </a:lnTo>
                <a:lnTo>
                  <a:pt x="58244" y="374650"/>
                </a:lnTo>
                <a:close/>
              </a:path>
              <a:path w="2446020" h="1188720">
                <a:moveTo>
                  <a:pt x="60754" y="342900"/>
                </a:moveTo>
                <a:lnTo>
                  <a:pt x="60578" y="344170"/>
                </a:lnTo>
                <a:lnTo>
                  <a:pt x="60754" y="342900"/>
                </a:lnTo>
                <a:close/>
              </a:path>
              <a:path w="2446020" h="1188720">
                <a:moveTo>
                  <a:pt x="65362" y="311404"/>
                </a:moveTo>
                <a:lnTo>
                  <a:pt x="65150" y="312420"/>
                </a:lnTo>
                <a:lnTo>
                  <a:pt x="65362" y="311404"/>
                </a:lnTo>
                <a:close/>
              </a:path>
              <a:path w="2446020" h="1188720">
                <a:moveTo>
                  <a:pt x="68656" y="295910"/>
                </a:moveTo>
                <a:lnTo>
                  <a:pt x="68325" y="297180"/>
                </a:lnTo>
                <a:lnTo>
                  <a:pt x="68656" y="295910"/>
                </a:lnTo>
                <a:close/>
              </a:path>
              <a:path w="2446020" h="1188720">
                <a:moveTo>
                  <a:pt x="76580" y="265430"/>
                </a:moveTo>
                <a:lnTo>
                  <a:pt x="76073" y="266700"/>
                </a:lnTo>
                <a:lnTo>
                  <a:pt x="76250" y="266700"/>
                </a:lnTo>
                <a:lnTo>
                  <a:pt x="76580" y="265430"/>
                </a:lnTo>
                <a:close/>
              </a:path>
              <a:path w="2446020" h="1188720">
                <a:moveTo>
                  <a:pt x="86487" y="236220"/>
                </a:moveTo>
                <a:lnTo>
                  <a:pt x="85725" y="237490"/>
                </a:lnTo>
                <a:lnTo>
                  <a:pt x="86053" y="237490"/>
                </a:lnTo>
                <a:lnTo>
                  <a:pt x="86487" y="236220"/>
                </a:lnTo>
                <a:close/>
              </a:path>
              <a:path w="2446020" h="1188720">
                <a:moveTo>
                  <a:pt x="97917" y="208280"/>
                </a:moveTo>
                <a:lnTo>
                  <a:pt x="97154" y="209550"/>
                </a:lnTo>
                <a:lnTo>
                  <a:pt x="97386" y="209550"/>
                </a:lnTo>
                <a:lnTo>
                  <a:pt x="97917" y="208280"/>
                </a:lnTo>
                <a:close/>
              </a:path>
              <a:path w="2446020" h="1188720">
                <a:moveTo>
                  <a:pt x="110998" y="181610"/>
                </a:moveTo>
                <a:lnTo>
                  <a:pt x="110109" y="182880"/>
                </a:lnTo>
                <a:lnTo>
                  <a:pt x="110368" y="182880"/>
                </a:lnTo>
                <a:lnTo>
                  <a:pt x="110998" y="181610"/>
                </a:lnTo>
                <a:close/>
              </a:path>
              <a:path w="2446020" h="1188720">
                <a:moveTo>
                  <a:pt x="125475" y="156210"/>
                </a:moveTo>
                <a:lnTo>
                  <a:pt x="124587" y="157480"/>
                </a:lnTo>
                <a:lnTo>
                  <a:pt x="125364" y="156403"/>
                </a:lnTo>
                <a:lnTo>
                  <a:pt x="125475" y="156210"/>
                </a:lnTo>
                <a:close/>
              </a:path>
              <a:path w="2446020" h="1188720">
                <a:moveTo>
                  <a:pt x="125364" y="156403"/>
                </a:moveTo>
                <a:lnTo>
                  <a:pt x="124587" y="157480"/>
                </a:lnTo>
                <a:lnTo>
                  <a:pt x="124744" y="157480"/>
                </a:lnTo>
                <a:lnTo>
                  <a:pt x="125364" y="156403"/>
                </a:lnTo>
                <a:close/>
              </a:path>
              <a:path w="2446020" h="1188720">
                <a:moveTo>
                  <a:pt x="125504" y="156210"/>
                </a:moveTo>
                <a:lnTo>
                  <a:pt x="125364" y="156403"/>
                </a:lnTo>
                <a:lnTo>
                  <a:pt x="125504" y="156210"/>
                </a:lnTo>
                <a:close/>
              </a:path>
              <a:path w="2446020" h="1188720">
                <a:moveTo>
                  <a:pt x="140814" y="134620"/>
                </a:moveTo>
                <a:lnTo>
                  <a:pt x="140589" y="134620"/>
                </a:lnTo>
                <a:lnTo>
                  <a:pt x="139826" y="135890"/>
                </a:lnTo>
                <a:lnTo>
                  <a:pt x="140814" y="134620"/>
                </a:lnTo>
                <a:close/>
              </a:path>
              <a:path w="2446020" h="1188720">
                <a:moveTo>
                  <a:pt x="157257" y="114300"/>
                </a:moveTo>
                <a:lnTo>
                  <a:pt x="157099" y="114300"/>
                </a:lnTo>
                <a:lnTo>
                  <a:pt x="156082" y="115570"/>
                </a:lnTo>
                <a:lnTo>
                  <a:pt x="157257" y="114300"/>
                </a:lnTo>
                <a:close/>
              </a:path>
              <a:path w="2446020" h="1188720">
                <a:moveTo>
                  <a:pt x="165671" y="105410"/>
                </a:moveTo>
                <a:lnTo>
                  <a:pt x="165480" y="105410"/>
                </a:lnTo>
                <a:lnTo>
                  <a:pt x="164465" y="106680"/>
                </a:lnTo>
                <a:lnTo>
                  <a:pt x="165671" y="105410"/>
                </a:lnTo>
                <a:close/>
              </a:path>
              <a:path w="2446020" h="1188720">
                <a:moveTo>
                  <a:pt x="174479" y="96520"/>
                </a:moveTo>
                <a:lnTo>
                  <a:pt x="174117" y="96520"/>
                </a:lnTo>
                <a:lnTo>
                  <a:pt x="173100" y="97790"/>
                </a:lnTo>
                <a:lnTo>
                  <a:pt x="174479" y="96520"/>
                </a:lnTo>
                <a:close/>
              </a:path>
              <a:path w="2446020" h="1188720">
                <a:moveTo>
                  <a:pt x="183155" y="88900"/>
                </a:moveTo>
                <a:lnTo>
                  <a:pt x="182752" y="88900"/>
                </a:lnTo>
                <a:lnTo>
                  <a:pt x="181482" y="90170"/>
                </a:lnTo>
                <a:lnTo>
                  <a:pt x="183155" y="88900"/>
                </a:lnTo>
                <a:close/>
              </a:path>
              <a:path w="2446020" h="1188720">
                <a:moveTo>
                  <a:pt x="191918" y="82550"/>
                </a:moveTo>
                <a:lnTo>
                  <a:pt x="191516" y="82550"/>
                </a:lnTo>
                <a:lnTo>
                  <a:pt x="190246" y="83820"/>
                </a:lnTo>
                <a:lnTo>
                  <a:pt x="191918" y="82550"/>
                </a:lnTo>
                <a:close/>
              </a:path>
              <a:path w="2446020" h="1188720">
                <a:moveTo>
                  <a:pt x="200685" y="76200"/>
                </a:moveTo>
                <a:lnTo>
                  <a:pt x="200278" y="76200"/>
                </a:lnTo>
                <a:lnTo>
                  <a:pt x="198627" y="77470"/>
                </a:lnTo>
                <a:lnTo>
                  <a:pt x="200685" y="76200"/>
                </a:lnTo>
                <a:close/>
              </a:path>
              <a:path w="2446020" h="1188720">
                <a:moveTo>
                  <a:pt x="209867" y="71120"/>
                </a:moveTo>
                <a:lnTo>
                  <a:pt x="208915" y="71120"/>
                </a:lnTo>
                <a:lnTo>
                  <a:pt x="207264" y="72390"/>
                </a:lnTo>
                <a:lnTo>
                  <a:pt x="209867" y="71120"/>
                </a:lnTo>
                <a:close/>
              </a:path>
              <a:path w="2446020" h="1188720">
                <a:moveTo>
                  <a:pt x="218408" y="67310"/>
                </a:moveTo>
                <a:lnTo>
                  <a:pt x="217677" y="67310"/>
                </a:lnTo>
                <a:lnTo>
                  <a:pt x="215773" y="68580"/>
                </a:lnTo>
                <a:lnTo>
                  <a:pt x="218408" y="67310"/>
                </a:lnTo>
                <a:close/>
              </a:path>
              <a:path w="2446020" h="1188720">
                <a:moveTo>
                  <a:pt x="227330" y="63500"/>
                </a:moveTo>
                <a:lnTo>
                  <a:pt x="226314" y="63500"/>
                </a:lnTo>
                <a:lnTo>
                  <a:pt x="223774" y="64770"/>
                </a:lnTo>
                <a:lnTo>
                  <a:pt x="227330" y="63500"/>
                </a:lnTo>
                <a:close/>
              </a:path>
              <a:path w="2446020" h="1188720">
                <a:moveTo>
                  <a:pt x="250951" y="58420"/>
                </a:moveTo>
                <a:lnTo>
                  <a:pt x="242950" y="58420"/>
                </a:lnTo>
                <a:lnTo>
                  <a:pt x="240156" y="59690"/>
                </a:lnTo>
                <a:lnTo>
                  <a:pt x="250951" y="58420"/>
                </a:lnTo>
                <a:close/>
              </a:path>
            </a:pathLst>
          </a:custGeom>
          <a:solidFill>
            <a:srgbClr val="A6A6A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560307" y="5481828"/>
            <a:ext cx="3017520" cy="646430"/>
          </a:xfrm>
          <a:custGeom>
            <a:avLst/>
            <a:gdLst/>
            <a:ahLst/>
            <a:cxnLst/>
            <a:rect l="l" t="t" r="r" b="b"/>
            <a:pathLst>
              <a:path w="3017520" h="646429">
                <a:moveTo>
                  <a:pt x="2909824" y="0"/>
                </a:moveTo>
                <a:lnTo>
                  <a:pt x="107696" y="0"/>
                </a:lnTo>
                <a:lnTo>
                  <a:pt x="65793" y="8469"/>
                </a:lnTo>
                <a:lnTo>
                  <a:pt x="31559" y="31559"/>
                </a:lnTo>
                <a:lnTo>
                  <a:pt x="8469" y="65793"/>
                </a:lnTo>
                <a:lnTo>
                  <a:pt x="0" y="107696"/>
                </a:lnTo>
                <a:lnTo>
                  <a:pt x="0" y="538480"/>
                </a:lnTo>
                <a:lnTo>
                  <a:pt x="8469" y="580398"/>
                </a:lnTo>
                <a:lnTo>
                  <a:pt x="31559" y="614630"/>
                </a:lnTo>
                <a:lnTo>
                  <a:pt x="65793" y="637712"/>
                </a:lnTo>
                <a:lnTo>
                  <a:pt x="107696" y="646176"/>
                </a:lnTo>
                <a:lnTo>
                  <a:pt x="2909824" y="646176"/>
                </a:lnTo>
                <a:lnTo>
                  <a:pt x="2951726" y="637712"/>
                </a:lnTo>
                <a:lnTo>
                  <a:pt x="2985960" y="614630"/>
                </a:lnTo>
                <a:lnTo>
                  <a:pt x="3009050" y="580398"/>
                </a:lnTo>
                <a:lnTo>
                  <a:pt x="3017520" y="538480"/>
                </a:lnTo>
                <a:lnTo>
                  <a:pt x="3017520" y="107696"/>
                </a:lnTo>
                <a:lnTo>
                  <a:pt x="3009050" y="65793"/>
                </a:lnTo>
                <a:lnTo>
                  <a:pt x="2985960" y="31559"/>
                </a:lnTo>
                <a:lnTo>
                  <a:pt x="2951726" y="8469"/>
                </a:lnTo>
                <a:lnTo>
                  <a:pt x="2909824" y="0"/>
                </a:lnTo>
                <a:close/>
              </a:path>
            </a:pathLst>
          </a:custGeom>
          <a:solidFill>
            <a:srgbClr val="7E7E7E">
              <a:alpha val="3803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8907906" y="5505399"/>
            <a:ext cx="25380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Model</a:t>
            </a:r>
            <a:r>
              <a:rPr sz="180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alerts</a:t>
            </a:r>
            <a:r>
              <a:rPr sz="1800" spc="-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view</a:t>
            </a:r>
            <a:r>
              <a:rPr sz="1800" spc="-1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80" dirty="0">
                <a:solidFill>
                  <a:srgbClr val="FFFFFF"/>
                </a:solidFill>
                <a:latin typeface="Arial Narrow"/>
                <a:cs typeface="Arial Narrow"/>
              </a:rPr>
              <a:t>that</a:t>
            </a:r>
            <a:r>
              <a:rPr sz="1800" spc="-3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100" dirty="0">
                <a:solidFill>
                  <a:srgbClr val="FFFFFF"/>
                </a:solidFill>
                <a:latin typeface="Arial Narrow"/>
                <a:cs typeface="Arial Narrow"/>
              </a:rPr>
              <a:t>it</a:t>
            </a:r>
            <a:r>
              <a:rPr sz="1800" spc="-1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Arial Narrow"/>
                <a:cs typeface="Arial Narrow"/>
              </a:rPr>
              <a:t>has  </a:t>
            </a:r>
            <a:r>
              <a:rPr sz="1800" spc="40" dirty="0">
                <a:solidFill>
                  <a:srgbClr val="FFFFFF"/>
                </a:solidFill>
                <a:latin typeface="Arial Narrow"/>
                <a:cs typeface="Arial Narrow"/>
              </a:rPr>
              <a:t>changed</a:t>
            </a:r>
            <a:endParaRPr sz="1800">
              <a:latin typeface="Arial Narrow"/>
              <a:cs typeface="Arial Narrow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8278368" y="5332476"/>
            <a:ext cx="550545" cy="576580"/>
          </a:xfrm>
          <a:custGeom>
            <a:avLst/>
            <a:gdLst/>
            <a:ahLst/>
            <a:cxnLst/>
            <a:rect l="l" t="t" r="r" b="b"/>
            <a:pathLst>
              <a:path w="550545" h="576579">
                <a:moveTo>
                  <a:pt x="275081" y="0"/>
                </a:moveTo>
                <a:lnTo>
                  <a:pt x="230469" y="3768"/>
                </a:lnTo>
                <a:lnTo>
                  <a:pt x="188146" y="14679"/>
                </a:lnTo>
                <a:lnTo>
                  <a:pt x="148679" y="32140"/>
                </a:lnTo>
                <a:lnTo>
                  <a:pt x="112635" y="55558"/>
                </a:lnTo>
                <a:lnTo>
                  <a:pt x="80581" y="84343"/>
                </a:lnTo>
                <a:lnTo>
                  <a:pt x="53083" y="117902"/>
                </a:lnTo>
                <a:lnTo>
                  <a:pt x="30710" y="155643"/>
                </a:lnTo>
                <a:lnTo>
                  <a:pt x="14026" y="196973"/>
                </a:lnTo>
                <a:lnTo>
                  <a:pt x="3601" y="241302"/>
                </a:lnTo>
                <a:lnTo>
                  <a:pt x="0" y="288036"/>
                </a:lnTo>
                <a:lnTo>
                  <a:pt x="3601" y="334757"/>
                </a:lnTo>
                <a:lnTo>
                  <a:pt x="14026" y="379078"/>
                </a:lnTo>
                <a:lnTo>
                  <a:pt x="30710" y="420406"/>
                </a:lnTo>
                <a:lnTo>
                  <a:pt x="53083" y="458147"/>
                </a:lnTo>
                <a:lnTo>
                  <a:pt x="80581" y="491709"/>
                </a:lnTo>
                <a:lnTo>
                  <a:pt x="112635" y="520498"/>
                </a:lnTo>
                <a:lnTo>
                  <a:pt x="148679" y="543922"/>
                </a:lnTo>
                <a:lnTo>
                  <a:pt x="188146" y="561387"/>
                </a:lnTo>
                <a:lnTo>
                  <a:pt x="230469" y="572302"/>
                </a:lnTo>
                <a:lnTo>
                  <a:pt x="275081" y="576072"/>
                </a:lnTo>
                <a:lnTo>
                  <a:pt x="319694" y="572302"/>
                </a:lnTo>
                <a:lnTo>
                  <a:pt x="362017" y="561387"/>
                </a:lnTo>
                <a:lnTo>
                  <a:pt x="401484" y="543922"/>
                </a:lnTo>
                <a:lnTo>
                  <a:pt x="437528" y="520498"/>
                </a:lnTo>
                <a:lnTo>
                  <a:pt x="469582" y="491709"/>
                </a:lnTo>
                <a:lnTo>
                  <a:pt x="497080" y="458147"/>
                </a:lnTo>
                <a:lnTo>
                  <a:pt x="519453" y="420406"/>
                </a:lnTo>
                <a:lnTo>
                  <a:pt x="536137" y="379078"/>
                </a:lnTo>
                <a:lnTo>
                  <a:pt x="546562" y="334757"/>
                </a:lnTo>
                <a:lnTo>
                  <a:pt x="550163" y="288036"/>
                </a:lnTo>
                <a:lnTo>
                  <a:pt x="546562" y="241302"/>
                </a:lnTo>
                <a:lnTo>
                  <a:pt x="536137" y="196973"/>
                </a:lnTo>
                <a:lnTo>
                  <a:pt x="519453" y="155643"/>
                </a:lnTo>
                <a:lnTo>
                  <a:pt x="497080" y="117902"/>
                </a:lnTo>
                <a:lnTo>
                  <a:pt x="469582" y="84343"/>
                </a:lnTo>
                <a:lnTo>
                  <a:pt x="437528" y="55558"/>
                </a:lnTo>
                <a:lnTo>
                  <a:pt x="401484" y="32140"/>
                </a:lnTo>
                <a:lnTo>
                  <a:pt x="362017" y="14679"/>
                </a:lnTo>
                <a:lnTo>
                  <a:pt x="319694" y="3768"/>
                </a:lnTo>
                <a:lnTo>
                  <a:pt x="275081" y="0"/>
                </a:lnTo>
                <a:close/>
              </a:path>
            </a:pathLst>
          </a:custGeom>
          <a:solidFill>
            <a:srgbClr val="0099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468614" y="5394655"/>
            <a:ext cx="338327" cy="4437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336292" y="5567045"/>
            <a:ext cx="5942330" cy="173990"/>
          </a:xfrm>
          <a:custGeom>
            <a:avLst/>
            <a:gdLst/>
            <a:ahLst/>
            <a:cxnLst/>
            <a:rect l="l" t="t" r="r" b="b"/>
            <a:pathLst>
              <a:path w="5942330" h="173989">
                <a:moveTo>
                  <a:pt x="172846" y="0"/>
                </a:moveTo>
                <a:lnTo>
                  <a:pt x="0" y="88607"/>
                </a:lnTo>
                <a:lnTo>
                  <a:pt x="174625" y="173748"/>
                </a:lnTo>
                <a:lnTo>
                  <a:pt x="174035" y="116128"/>
                </a:lnTo>
                <a:lnTo>
                  <a:pt x="145287" y="116128"/>
                </a:lnTo>
                <a:lnTo>
                  <a:pt x="144271" y="58229"/>
                </a:lnTo>
                <a:lnTo>
                  <a:pt x="173437" y="57672"/>
                </a:lnTo>
                <a:lnTo>
                  <a:pt x="172846" y="0"/>
                </a:lnTo>
                <a:close/>
              </a:path>
              <a:path w="5942330" h="173989">
                <a:moveTo>
                  <a:pt x="173437" y="57672"/>
                </a:moveTo>
                <a:lnTo>
                  <a:pt x="144271" y="58229"/>
                </a:lnTo>
                <a:lnTo>
                  <a:pt x="145287" y="116128"/>
                </a:lnTo>
                <a:lnTo>
                  <a:pt x="174029" y="115581"/>
                </a:lnTo>
                <a:lnTo>
                  <a:pt x="173437" y="57672"/>
                </a:lnTo>
                <a:close/>
              </a:path>
              <a:path w="5942330" h="173989">
                <a:moveTo>
                  <a:pt x="174029" y="115581"/>
                </a:moveTo>
                <a:lnTo>
                  <a:pt x="145287" y="116128"/>
                </a:lnTo>
                <a:lnTo>
                  <a:pt x="174035" y="116128"/>
                </a:lnTo>
                <a:lnTo>
                  <a:pt x="174029" y="115581"/>
                </a:lnTo>
                <a:close/>
              </a:path>
              <a:path w="5942330" h="173989">
                <a:moveTo>
                  <a:pt x="194182" y="57276"/>
                </a:moveTo>
                <a:lnTo>
                  <a:pt x="173437" y="57672"/>
                </a:lnTo>
                <a:lnTo>
                  <a:pt x="174029" y="115581"/>
                </a:lnTo>
                <a:lnTo>
                  <a:pt x="308863" y="112420"/>
                </a:lnTo>
                <a:lnTo>
                  <a:pt x="5942330" y="82422"/>
                </a:lnTo>
                <a:lnTo>
                  <a:pt x="5942274" y="57289"/>
                </a:lnTo>
                <a:lnTo>
                  <a:pt x="193928" y="57289"/>
                </a:lnTo>
                <a:lnTo>
                  <a:pt x="194182" y="57276"/>
                </a:lnTo>
                <a:close/>
              </a:path>
              <a:path w="5942330" h="173989">
                <a:moveTo>
                  <a:pt x="5942203" y="24510"/>
                </a:moveTo>
                <a:lnTo>
                  <a:pt x="193928" y="57289"/>
                </a:lnTo>
                <a:lnTo>
                  <a:pt x="5942274" y="57289"/>
                </a:lnTo>
                <a:lnTo>
                  <a:pt x="5942203" y="24510"/>
                </a:lnTo>
                <a:close/>
              </a:path>
            </a:pathLst>
          </a:custGeom>
          <a:solidFill>
            <a:srgbClr val="A6A6A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697223" y="4672584"/>
            <a:ext cx="3514725" cy="646430"/>
          </a:xfrm>
          <a:custGeom>
            <a:avLst/>
            <a:gdLst/>
            <a:ahLst/>
            <a:cxnLst/>
            <a:rect l="l" t="t" r="r" b="b"/>
            <a:pathLst>
              <a:path w="3514725" h="646429">
                <a:moveTo>
                  <a:pt x="3406648" y="0"/>
                </a:moveTo>
                <a:lnTo>
                  <a:pt x="107696" y="0"/>
                </a:lnTo>
                <a:lnTo>
                  <a:pt x="65793" y="8469"/>
                </a:lnTo>
                <a:lnTo>
                  <a:pt x="31559" y="31559"/>
                </a:lnTo>
                <a:lnTo>
                  <a:pt x="8469" y="65793"/>
                </a:lnTo>
                <a:lnTo>
                  <a:pt x="0" y="107696"/>
                </a:lnTo>
                <a:lnTo>
                  <a:pt x="0" y="538480"/>
                </a:lnTo>
                <a:lnTo>
                  <a:pt x="8469" y="580382"/>
                </a:lnTo>
                <a:lnTo>
                  <a:pt x="31559" y="614616"/>
                </a:lnTo>
                <a:lnTo>
                  <a:pt x="65793" y="637706"/>
                </a:lnTo>
                <a:lnTo>
                  <a:pt x="107696" y="646176"/>
                </a:lnTo>
                <a:lnTo>
                  <a:pt x="3406648" y="646176"/>
                </a:lnTo>
                <a:lnTo>
                  <a:pt x="3448550" y="637706"/>
                </a:lnTo>
                <a:lnTo>
                  <a:pt x="3482784" y="614616"/>
                </a:lnTo>
                <a:lnTo>
                  <a:pt x="3505874" y="580382"/>
                </a:lnTo>
                <a:lnTo>
                  <a:pt x="3514344" y="538480"/>
                </a:lnTo>
                <a:lnTo>
                  <a:pt x="3514344" y="107696"/>
                </a:lnTo>
                <a:lnTo>
                  <a:pt x="3505874" y="65793"/>
                </a:lnTo>
                <a:lnTo>
                  <a:pt x="3482784" y="31559"/>
                </a:lnTo>
                <a:lnTo>
                  <a:pt x="3448550" y="8469"/>
                </a:lnTo>
                <a:lnTo>
                  <a:pt x="3406648" y="0"/>
                </a:lnTo>
                <a:close/>
              </a:path>
            </a:pathLst>
          </a:custGeom>
          <a:solidFill>
            <a:srgbClr val="7E7E7E">
              <a:alpha val="3803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4043553" y="4696205"/>
            <a:ext cx="2445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35" dirty="0">
                <a:solidFill>
                  <a:srgbClr val="FFFFFF"/>
                </a:solidFill>
                <a:latin typeface="Arial Narrow"/>
                <a:cs typeface="Arial Narrow"/>
              </a:rPr>
              <a:t>View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grabs </a:t>
            </a:r>
            <a:r>
              <a:rPr sz="1800" spc="55" dirty="0">
                <a:solidFill>
                  <a:srgbClr val="FFFFFF"/>
                </a:solidFill>
                <a:latin typeface="Arial Narrow"/>
                <a:cs typeface="Arial Narrow"/>
              </a:rPr>
              <a:t>model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data</a:t>
            </a:r>
            <a:r>
              <a:rPr sz="1800" spc="-229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Arial Narrow"/>
                <a:cs typeface="Arial Narrow"/>
              </a:rPr>
              <a:t>and 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updates</a:t>
            </a:r>
            <a:r>
              <a:rPr sz="1800" spc="-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65" dirty="0">
                <a:solidFill>
                  <a:srgbClr val="FFFFFF"/>
                </a:solidFill>
                <a:latin typeface="Arial Narrow"/>
                <a:cs typeface="Arial Narrow"/>
              </a:rPr>
              <a:t>itself</a:t>
            </a:r>
            <a:endParaRPr sz="1800">
              <a:latin typeface="Arial Narrow"/>
              <a:cs typeface="Arial Narrow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3413759" y="4523232"/>
            <a:ext cx="550545" cy="576580"/>
          </a:xfrm>
          <a:custGeom>
            <a:avLst/>
            <a:gdLst/>
            <a:ahLst/>
            <a:cxnLst/>
            <a:rect l="l" t="t" r="r" b="b"/>
            <a:pathLst>
              <a:path w="550545" h="576579">
                <a:moveTo>
                  <a:pt x="275081" y="0"/>
                </a:moveTo>
                <a:lnTo>
                  <a:pt x="230469" y="3768"/>
                </a:lnTo>
                <a:lnTo>
                  <a:pt x="188146" y="14679"/>
                </a:lnTo>
                <a:lnTo>
                  <a:pt x="148679" y="32140"/>
                </a:lnTo>
                <a:lnTo>
                  <a:pt x="112635" y="55558"/>
                </a:lnTo>
                <a:lnTo>
                  <a:pt x="80581" y="84343"/>
                </a:lnTo>
                <a:lnTo>
                  <a:pt x="53083" y="117902"/>
                </a:lnTo>
                <a:lnTo>
                  <a:pt x="30710" y="155643"/>
                </a:lnTo>
                <a:lnTo>
                  <a:pt x="14026" y="196973"/>
                </a:lnTo>
                <a:lnTo>
                  <a:pt x="3601" y="241302"/>
                </a:lnTo>
                <a:lnTo>
                  <a:pt x="0" y="288036"/>
                </a:lnTo>
                <a:lnTo>
                  <a:pt x="3601" y="334769"/>
                </a:lnTo>
                <a:lnTo>
                  <a:pt x="14026" y="379098"/>
                </a:lnTo>
                <a:lnTo>
                  <a:pt x="30710" y="420428"/>
                </a:lnTo>
                <a:lnTo>
                  <a:pt x="53083" y="458169"/>
                </a:lnTo>
                <a:lnTo>
                  <a:pt x="80581" y="491728"/>
                </a:lnTo>
                <a:lnTo>
                  <a:pt x="112635" y="520513"/>
                </a:lnTo>
                <a:lnTo>
                  <a:pt x="148679" y="543931"/>
                </a:lnTo>
                <a:lnTo>
                  <a:pt x="188146" y="561392"/>
                </a:lnTo>
                <a:lnTo>
                  <a:pt x="230469" y="572303"/>
                </a:lnTo>
                <a:lnTo>
                  <a:pt x="275081" y="576072"/>
                </a:lnTo>
                <a:lnTo>
                  <a:pt x="319694" y="572303"/>
                </a:lnTo>
                <a:lnTo>
                  <a:pt x="362017" y="561392"/>
                </a:lnTo>
                <a:lnTo>
                  <a:pt x="401484" y="543931"/>
                </a:lnTo>
                <a:lnTo>
                  <a:pt x="437528" y="520513"/>
                </a:lnTo>
                <a:lnTo>
                  <a:pt x="469582" y="491728"/>
                </a:lnTo>
                <a:lnTo>
                  <a:pt x="497080" y="458169"/>
                </a:lnTo>
                <a:lnTo>
                  <a:pt x="519453" y="420428"/>
                </a:lnTo>
                <a:lnTo>
                  <a:pt x="536137" y="379098"/>
                </a:lnTo>
                <a:lnTo>
                  <a:pt x="546562" y="334769"/>
                </a:lnTo>
                <a:lnTo>
                  <a:pt x="550163" y="288036"/>
                </a:lnTo>
                <a:lnTo>
                  <a:pt x="546562" y="241302"/>
                </a:lnTo>
                <a:lnTo>
                  <a:pt x="536137" y="196973"/>
                </a:lnTo>
                <a:lnTo>
                  <a:pt x="519453" y="155643"/>
                </a:lnTo>
                <a:lnTo>
                  <a:pt x="497080" y="117902"/>
                </a:lnTo>
                <a:lnTo>
                  <a:pt x="469582" y="84343"/>
                </a:lnTo>
                <a:lnTo>
                  <a:pt x="437528" y="55558"/>
                </a:lnTo>
                <a:lnTo>
                  <a:pt x="401484" y="32140"/>
                </a:lnTo>
                <a:lnTo>
                  <a:pt x="362017" y="14679"/>
                </a:lnTo>
                <a:lnTo>
                  <a:pt x="319694" y="3768"/>
                </a:lnTo>
                <a:lnTo>
                  <a:pt x="275081" y="0"/>
                </a:lnTo>
                <a:close/>
              </a:path>
            </a:pathLst>
          </a:custGeom>
          <a:solidFill>
            <a:srgbClr val="3369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598164" y="4585411"/>
            <a:ext cx="365760" cy="44378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854830" y="4109465"/>
            <a:ext cx="5509260" cy="504190"/>
          </a:xfrm>
          <a:custGeom>
            <a:avLst/>
            <a:gdLst/>
            <a:ahLst/>
            <a:cxnLst/>
            <a:rect l="l" t="t" r="r" b="b"/>
            <a:pathLst>
              <a:path w="5509259" h="504189">
                <a:moveTo>
                  <a:pt x="5335016" y="57924"/>
                </a:moveTo>
                <a:lnTo>
                  <a:pt x="4995545" y="59562"/>
                </a:lnTo>
                <a:lnTo>
                  <a:pt x="4234180" y="71500"/>
                </a:lnTo>
                <a:lnTo>
                  <a:pt x="3256661" y="101472"/>
                </a:lnTo>
                <a:lnTo>
                  <a:pt x="2351151" y="145414"/>
                </a:lnTo>
                <a:lnTo>
                  <a:pt x="1643380" y="193293"/>
                </a:lnTo>
                <a:lnTo>
                  <a:pt x="1116457" y="240283"/>
                </a:lnTo>
                <a:lnTo>
                  <a:pt x="813054" y="273938"/>
                </a:lnTo>
                <a:lnTo>
                  <a:pt x="613537" y="300354"/>
                </a:lnTo>
                <a:lnTo>
                  <a:pt x="494665" y="318388"/>
                </a:lnTo>
                <a:lnTo>
                  <a:pt x="439801" y="327532"/>
                </a:lnTo>
                <a:lnTo>
                  <a:pt x="387858" y="336803"/>
                </a:lnTo>
                <a:lnTo>
                  <a:pt x="338963" y="346074"/>
                </a:lnTo>
                <a:lnTo>
                  <a:pt x="293243" y="355472"/>
                </a:lnTo>
                <a:lnTo>
                  <a:pt x="250698" y="364870"/>
                </a:lnTo>
                <a:lnTo>
                  <a:pt x="211328" y="374522"/>
                </a:lnTo>
                <a:lnTo>
                  <a:pt x="142621" y="393826"/>
                </a:lnTo>
                <a:lnTo>
                  <a:pt x="87122" y="413765"/>
                </a:lnTo>
                <a:lnTo>
                  <a:pt x="44323" y="435228"/>
                </a:lnTo>
                <a:lnTo>
                  <a:pt x="13462" y="460755"/>
                </a:lnTo>
                <a:lnTo>
                  <a:pt x="0" y="492505"/>
                </a:lnTo>
                <a:lnTo>
                  <a:pt x="56642" y="504189"/>
                </a:lnTo>
                <a:lnTo>
                  <a:pt x="56723" y="503808"/>
                </a:lnTo>
                <a:lnTo>
                  <a:pt x="55118" y="503808"/>
                </a:lnTo>
                <a:lnTo>
                  <a:pt x="56698" y="499744"/>
                </a:lnTo>
                <a:lnTo>
                  <a:pt x="56388" y="499744"/>
                </a:lnTo>
                <a:lnTo>
                  <a:pt x="56992" y="498989"/>
                </a:lnTo>
                <a:lnTo>
                  <a:pt x="58674" y="494664"/>
                </a:lnTo>
                <a:lnTo>
                  <a:pt x="60451" y="494664"/>
                </a:lnTo>
                <a:lnTo>
                  <a:pt x="60960" y="494029"/>
                </a:lnTo>
                <a:lnTo>
                  <a:pt x="62331" y="494029"/>
                </a:lnTo>
                <a:lnTo>
                  <a:pt x="63388" y="493013"/>
                </a:lnTo>
                <a:lnTo>
                  <a:pt x="62865" y="493013"/>
                </a:lnTo>
                <a:lnTo>
                  <a:pt x="66294" y="490219"/>
                </a:lnTo>
                <a:lnTo>
                  <a:pt x="66798" y="490219"/>
                </a:lnTo>
                <a:lnTo>
                  <a:pt x="73950" y="485139"/>
                </a:lnTo>
                <a:lnTo>
                  <a:pt x="73787" y="485139"/>
                </a:lnTo>
                <a:lnTo>
                  <a:pt x="76454" y="483361"/>
                </a:lnTo>
                <a:lnTo>
                  <a:pt x="76992" y="483361"/>
                </a:lnTo>
                <a:lnTo>
                  <a:pt x="89354" y="476503"/>
                </a:lnTo>
                <a:lnTo>
                  <a:pt x="89154" y="476503"/>
                </a:lnTo>
                <a:lnTo>
                  <a:pt x="91186" y="475487"/>
                </a:lnTo>
                <a:lnTo>
                  <a:pt x="91386" y="475487"/>
                </a:lnTo>
                <a:lnTo>
                  <a:pt x="110363" y="466851"/>
                </a:lnTo>
                <a:lnTo>
                  <a:pt x="110693" y="466851"/>
                </a:lnTo>
                <a:lnTo>
                  <a:pt x="132486" y="458469"/>
                </a:lnTo>
                <a:lnTo>
                  <a:pt x="132334" y="458469"/>
                </a:lnTo>
                <a:lnTo>
                  <a:pt x="159899" y="449198"/>
                </a:lnTo>
                <a:lnTo>
                  <a:pt x="159639" y="449198"/>
                </a:lnTo>
                <a:lnTo>
                  <a:pt x="191516" y="439673"/>
                </a:lnTo>
                <a:lnTo>
                  <a:pt x="191708" y="439673"/>
                </a:lnTo>
                <a:lnTo>
                  <a:pt x="225582" y="430656"/>
                </a:lnTo>
                <a:lnTo>
                  <a:pt x="225425" y="430656"/>
                </a:lnTo>
                <a:lnTo>
                  <a:pt x="263636" y="421385"/>
                </a:lnTo>
                <a:lnTo>
                  <a:pt x="305562" y="411987"/>
                </a:lnTo>
                <a:lnTo>
                  <a:pt x="305800" y="411987"/>
                </a:lnTo>
                <a:lnTo>
                  <a:pt x="350393" y="402843"/>
                </a:lnTo>
                <a:lnTo>
                  <a:pt x="349885" y="402843"/>
                </a:lnTo>
                <a:lnTo>
                  <a:pt x="398399" y="393699"/>
                </a:lnTo>
                <a:lnTo>
                  <a:pt x="398851" y="393699"/>
                </a:lnTo>
                <a:lnTo>
                  <a:pt x="449707" y="384555"/>
                </a:lnTo>
                <a:lnTo>
                  <a:pt x="449326" y="384555"/>
                </a:lnTo>
                <a:lnTo>
                  <a:pt x="504063" y="375538"/>
                </a:lnTo>
                <a:lnTo>
                  <a:pt x="503809" y="375538"/>
                </a:lnTo>
                <a:lnTo>
                  <a:pt x="561467" y="366521"/>
                </a:lnTo>
                <a:lnTo>
                  <a:pt x="562068" y="366521"/>
                </a:lnTo>
                <a:lnTo>
                  <a:pt x="621919" y="357631"/>
                </a:lnTo>
                <a:lnTo>
                  <a:pt x="621665" y="357631"/>
                </a:lnTo>
                <a:lnTo>
                  <a:pt x="685165" y="348868"/>
                </a:lnTo>
                <a:lnTo>
                  <a:pt x="684911" y="348868"/>
                </a:lnTo>
                <a:lnTo>
                  <a:pt x="751205" y="340105"/>
                </a:lnTo>
                <a:lnTo>
                  <a:pt x="820166" y="331469"/>
                </a:lnTo>
                <a:lnTo>
                  <a:pt x="891921" y="322833"/>
                </a:lnTo>
                <a:lnTo>
                  <a:pt x="892777" y="322833"/>
                </a:lnTo>
                <a:lnTo>
                  <a:pt x="966089" y="314451"/>
                </a:lnTo>
                <a:lnTo>
                  <a:pt x="965962" y="314451"/>
                </a:lnTo>
                <a:lnTo>
                  <a:pt x="1122426" y="297941"/>
                </a:lnTo>
                <a:lnTo>
                  <a:pt x="1122299" y="297941"/>
                </a:lnTo>
                <a:lnTo>
                  <a:pt x="1204214" y="289813"/>
                </a:lnTo>
                <a:lnTo>
                  <a:pt x="1204087" y="289813"/>
                </a:lnTo>
                <a:lnTo>
                  <a:pt x="1288415" y="281812"/>
                </a:lnTo>
                <a:lnTo>
                  <a:pt x="1375029" y="273938"/>
                </a:lnTo>
                <a:lnTo>
                  <a:pt x="1463802" y="266191"/>
                </a:lnTo>
                <a:lnTo>
                  <a:pt x="1463675" y="266191"/>
                </a:lnTo>
                <a:lnTo>
                  <a:pt x="1647952" y="251078"/>
                </a:lnTo>
                <a:lnTo>
                  <a:pt x="1647825" y="251078"/>
                </a:lnTo>
                <a:lnTo>
                  <a:pt x="1840484" y="236600"/>
                </a:lnTo>
                <a:lnTo>
                  <a:pt x="2143633" y="216026"/>
                </a:lnTo>
                <a:lnTo>
                  <a:pt x="2572131" y="191134"/>
                </a:lnTo>
                <a:lnTo>
                  <a:pt x="2795778" y="179704"/>
                </a:lnTo>
                <a:lnTo>
                  <a:pt x="3024759" y="169163"/>
                </a:lnTo>
                <a:lnTo>
                  <a:pt x="3258947" y="159384"/>
                </a:lnTo>
                <a:lnTo>
                  <a:pt x="3497579" y="150494"/>
                </a:lnTo>
                <a:lnTo>
                  <a:pt x="3986403" y="135381"/>
                </a:lnTo>
                <a:lnTo>
                  <a:pt x="4235577" y="129285"/>
                </a:lnTo>
                <a:lnTo>
                  <a:pt x="4487164" y="124332"/>
                </a:lnTo>
                <a:lnTo>
                  <a:pt x="4740910" y="120268"/>
                </a:lnTo>
                <a:lnTo>
                  <a:pt x="4996180" y="117474"/>
                </a:lnTo>
                <a:lnTo>
                  <a:pt x="4995926" y="117474"/>
                </a:lnTo>
                <a:lnTo>
                  <a:pt x="5335270" y="115836"/>
                </a:lnTo>
                <a:lnTo>
                  <a:pt x="5335016" y="57924"/>
                </a:lnTo>
                <a:close/>
              </a:path>
              <a:path w="5509259" h="504189">
                <a:moveTo>
                  <a:pt x="57900" y="498290"/>
                </a:moveTo>
                <a:lnTo>
                  <a:pt x="56883" y="499268"/>
                </a:lnTo>
                <a:lnTo>
                  <a:pt x="55118" y="503808"/>
                </a:lnTo>
                <a:lnTo>
                  <a:pt x="57614" y="499629"/>
                </a:lnTo>
                <a:lnTo>
                  <a:pt x="57900" y="498290"/>
                </a:lnTo>
                <a:close/>
              </a:path>
              <a:path w="5509259" h="504189">
                <a:moveTo>
                  <a:pt x="57614" y="499629"/>
                </a:moveTo>
                <a:lnTo>
                  <a:pt x="55118" y="503808"/>
                </a:lnTo>
                <a:lnTo>
                  <a:pt x="56723" y="503808"/>
                </a:lnTo>
                <a:lnTo>
                  <a:pt x="57614" y="499629"/>
                </a:lnTo>
                <a:close/>
              </a:path>
              <a:path w="5509259" h="504189">
                <a:moveTo>
                  <a:pt x="56992" y="498989"/>
                </a:moveTo>
                <a:lnTo>
                  <a:pt x="56388" y="499744"/>
                </a:lnTo>
                <a:lnTo>
                  <a:pt x="56883" y="499268"/>
                </a:lnTo>
                <a:lnTo>
                  <a:pt x="56992" y="498989"/>
                </a:lnTo>
                <a:close/>
              </a:path>
              <a:path w="5509259" h="504189">
                <a:moveTo>
                  <a:pt x="56883" y="499268"/>
                </a:moveTo>
                <a:lnTo>
                  <a:pt x="56388" y="499744"/>
                </a:lnTo>
                <a:lnTo>
                  <a:pt x="56698" y="499744"/>
                </a:lnTo>
                <a:lnTo>
                  <a:pt x="56883" y="499268"/>
                </a:lnTo>
                <a:close/>
              </a:path>
              <a:path w="5509259" h="504189">
                <a:moveTo>
                  <a:pt x="59108" y="497128"/>
                </a:moveTo>
                <a:lnTo>
                  <a:pt x="57900" y="498290"/>
                </a:lnTo>
                <a:lnTo>
                  <a:pt x="57614" y="499629"/>
                </a:lnTo>
                <a:lnTo>
                  <a:pt x="59108" y="497128"/>
                </a:lnTo>
                <a:close/>
              </a:path>
              <a:path w="5509259" h="504189">
                <a:moveTo>
                  <a:pt x="58027" y="497695"/>
                </a:moveTo>
                <a:lnTo>
                  <a:pt x="56992" y="498989"/>
                </a:lnTo>
                <a:lnTo>
                  <a:pt x="56883" y="499268"/>
                </a:lnTo>
                <a:lnTo>
                  <a:pt x="57900" y="498290"/>
                </a:lnTo>
                <a:lnTo>
                  <a:pt x="58027" y="497695"/>
                </a:lnTo>
                <a:close/>
              </a:path>
              <a:path w="5509259" h="504189">
                <a:moveTo>
                  <a:pt x="58674" y="494664"/>
                </a:moveTo>
                <a:lnTo>
                  <a:pt x="56992" y="498989"/>
                </a:lnTo>
                <a:lnTo>
                  <a:pt x="58027" y="497695"/>
                </a:lnTo>
                <a:lnTo>
                  <a:pt x="58674" y="494664"/>
                </a:lnTo>
                <a:close/>
              </a:path>
              <a:path w="5509259" h="504189">
                <a:moveTo>
                  <a:pt x="60960" y="494029"/>
                </a:moveTo>
                <a:lnTo>
                  <a:pt x="58027" y="497695"/>
                </a:lnTo>
                <a:lnTo>
                  <a:pt x="57900" y="498290"/>
                </a:lnTo>
                <a:lnTo>
                  <a:pt x="59108" y="497128"/>
                </a:lnTo>
                <a:lnTo>
                  <a:pt x="60960" y="494029"/>
                </a:lnTo>
                <a:close/>
              </a:path>
              <a:path w="5509259" h="504189">
                <a:moveTo>
                  <a:pt x="60451" y="494664"/>
                </a:moveTo>
                <a:lnTo>
                  <a:pt x="58674" y="494664"/>
                </a:lnTo>
                <a:lnTo>
                  <a:pt x="58027" y="497695"/>
                </a:lnTo>
                <a:lnTo>
                  <a:pt x="60451" y="494664"/>
                </a:lnTo>
                <a:close/>
              </a:path>
              <a:path w="5509259" h="504189">
                <a:moveTo>
                  <a:pt x="62331" y="494029"/>
                </a:moveTo>
                <a:lnTo>
                  <a:pt x="60960" y="494029"/>
                </a:lnTo>
                <a:lnTo>
                  <a:pt x="59108" y="497128"/>
                </a:lnTo>
                <a:lnTo>
                  <a:pt x="62331" y="494029"/>
                </a:lnTo>
                <a:close/>
              </a:path>
              <a:path w="5509259" h="504189">
                <a:moveTo>
                  <a:pt x="66294" y="490219"/>
                </a:moveTo>
                <a:lnTo>
                  <a:pt x="62865" y="493013"/>
                </a:lnTo>
                <a:lnTo>
                  <a:pt x="64867" y="491591"/>
                </a:lnTo>
                <a:lnTo>
                  <a:pt x="66294" y="490219"/>
                </a:lnTo>
                <a:close/>
              </a:path>
              <a:path w="5509259" h="504189">
                <a:moveTo>
                  <a:pt x="64867" y="491591"/>
                </a:moveTo>
                <a:lnTo>
                  <a:pt x="62865" y="493013"/>
                </a:lnTo>
                <a:lnTo>
                  <a:pt x="63388" y="493013"/>
                </a:lnTo>
                <a:lnTo>
                  <a:pt x="64867" y="491591"/>
                </a:lnTo>
                <a:close/>
              </a:path>
              <a:path w="5509259" h="504189">
                <a:moveTo>
                  <a:pt x="66798" y="490219"/>
                </a:moveTo>
                <a:lnTo>
                  <a:pt x="66294" y="490219"/>
                </a:lnTo>
                <a:lnTo>
                  <a:pt x="64867" y="491591"/>
                </a:lnTo>
                <a:lnTo>
                  <a:pt x="66798" y="490219"/>
                </a:lnTo>
                <a:close/>
              </a:path>
              <a:path w="5509259" h="504189">
                <a:moveTo>
                  <a:pt x="76454" y="483361"/>
                </a:moveTo>
                <a:lnTo>
                  <a:pt x="73787" y="485139"/>
                </a:lnTo>
                <a:lnTo>
                  <a:pt x="74534" y="484725"/>
                </a:lnTo>
                <a:lnTo>
                  <a:pt x="76454" y="483361"/>
                </a:lnTo>
                <a:close/>
              </a:path>
              <a:path w="5509259" h="504189">
                <a:moveTo>
                  <a:pt x="74534" y="484725"/>
                </a:moveTo>
                <a:lnTo>
                  <a:pt x="73787" y="485139"/>
                </a:lnTo>
                <a:lnTo>
                  <a:pt x="73950" y="485139"/>
                </a:lnTo>
                <a:lnTo>
                  <a:pt x="74534" y="484725"/>
                </a:lnTo>
                <a:close/>
              </a:path>
              <a:path w="5509259" h="504189">
                <a:moveTo>
                  <a:pt x="76992" y="483361"/>
                </a:moveTo>
                <a:lnTo>
                  <a:pt x="76454" y="483361"/>
                </a:lnTo>
                <a:lnTo>
                  <a:pt x="74534" y="484725"/>
                </a:lnTo>
                <a:lnTo>
                  <a:pt x="76992" y="483361"/>
                </a:lnTo>
                <a:close/>
              </a:path>
              <a:path w="5509259" h="504189">
                <a:moveTo>
                  <a:pt x="91186" y="475487"/>
                </a:moveTo>
                <a:lnTo>
                  <a:pt x="89154" y="476503"/>
                </a:lnTo>
                <a:lnTo>
                  <a:pt x="90270" y="475995"/>
                </a:lnTo>
                <a:lnTo>
                  <a:pt x="91186" y="475487"/>
                </a:lnTo>
                <a:close/>
              </a:path>
              <a:path w="5509259" h="504189">
                <a:moveTo>
                  <a:pt x="90270" y="475995"/>
                </a:moveTo>
                <a:lnTo>
                  <a:pt x="89154" y="476503"/>
                </a:lnTo>
                <a:lnTo>
                  <a:pt x="89354" y="476503"/>
                </a:lnTo>
                <a:lnTo>
                  <a:pt x="90270" y="475995"/>
                </a:lnTo>
                <a:close/>
              </a:path>
              <a:path w="5509259" h="504189">
                <a:moveTo>
                  <a:pt x="91386" y="475487"/>
                </a:moveTo>
                <a:lnTo>
                  <a:pt x="91186" y="475487"/>
                </a:lnTo>
                <a:lnTo>
                  <a:pt x="90270" y="475995"/>
                </a:lnTo>
                <a:lnTo>
                  <a:pt x="91386" y="475487"/>
                </a:lnTo>
                <a:close/>
              </a:path>
              <a:path w="5509259" h="504189">
                <a:moveTo>
                  <a:pt x="110693" y="466851"/>
                </a:moveTo>
                <a:lnTo>
                  <a:pt x="110363" y="466851"/>
                </a:lnTo>
                <a:lnTo>
                  <a:pt x="108712" y="467613"/>
                </a:lnTo>
                <a:lnTo>
                  <a:pt x="110693" y="466851"/>
                </a:lnTo>
                <a:close/>
              </a:path>
              <a:path w="5509259" h="504189">
                <a:moveTo>
                  <a:pt x="133477" y="458088"/>
                </a:moveTo>
                <a:lnTo>
                  <a:pt x="132334" y="458469"/>
                </a:lnTo>
                <a:lnTo>
                  <a:pt x="132486" y="458469"/>
                </a:lnTo>
                <a:lnTo>
                  <a:pt x="133477" y="458088"/>
                </a:lnTo>
                <a:close/>
              </a:path>
              <a:path w="5509259" h="504189">
                <a:moveTo>
                  <a:pt x="160655" y="448944"/>
                </a:moveTo>
                <a:lnTo>
                  <a:pt x="159639" y="449198"/>
                </a:lnTo>
                <a:lnTo>
                  <a:pt x="159899" y="449198"/>
                </a:lnTo>
                <a:lnTo>
                  <a:pt x="160655" y="448944"/>
                </a:lnTo>
                <a:close/>
              </a:path>
              <a:path w="5509259" h="504189">
                <a:moveTo>
                  <a:pt x="191708" y="439673"/>
                </a:moveTo>
                <a:lnTo>
                  <a:pt x="191516" y="439673"/>
                </a:lnTo>
                <a:lnTo>
                  <a:pt x="190754" y="439927"/>
                </a:lnTo>
                <a:lnTo>
                  <a:pt x="191708" y="439673"/>
                </a:lnTo>
                <a:close/>
              </a:path>
              <a:path w="5509259" h="504189">
                <a:moveTo>
                  <a:pt x="226060" y="430529"/>
                </a:moveTo>
                <a:lnTo>
                  <a:pt x="225425" y="430656"/>
                </a:lnTo>
                <a:lnTo>
                  <a:pt x="225582" y="430656"/>
                </a:lnTo>
                <a:lnTo>
                  <a:pt x="226060" y="430529"/>
                </a:lnTo>
                <a:close/>
              </a:path>
              <a:path w="5509259" h="504189">
                <a:moveTo>
                  <a:pt x="264160" y="421258"/>
                </a:moveTo>
                <a:lnTo>
                  <a:pt x="263525" y="421385"/>
                </a:lnTo>
                <a:lnTo>
                  <a:pt x="264160" y="421258"/>
                </a:lnTo>
                <a:close/>
              </a:path>
              <a:path w="5509259" h="504189">
                <a:moveTo>
                  <a:pt x="305800" y="411987"/>
                </a:moveTo>
                <a:lnTo>
                  <a:pt x="305562" y="411987"/>
                </a:lnTo>
                <a:lnTo>
                  <a:pt x="305181" y="412114"/>
                </a:lnTo>
                <a:lnTo>
                  <a:pt x="305800" y="411987"/>
                </a:lnTo>
                <a:close/>
              </a:path>
              <a:path w="5509259" h="504189">
                <a:moveTo>
                  <a:pt x="398851" y="393699"/>
                </a:moveTo>
                <a:lnTo>
                  <a:pt x="398399" y="393699"/>
                </a:lnTo>
                <a:lnTo>
                  <a:pt x="398145" y="393826"/>
                </a:lnTo>
                <a:lnTo>
                  <a:pt x="398851" y="393699"/>
                </a:lnTo>
                <a:close/>
              </a:path>
              <a:path w="5509259" h="504189">
                <a:moveTo>
                  <a:pt x="562068" y="366521"/>
                </a:moveTo>
                <a:lnTo>
                  <a:pt x="561467" y="366521"/>
                </a:lnTo>
                <a:lnTo>
                  <a:pt x="561213" y="366648"/>
                </a:lnTo>
                <a:lnTo>
                  <a:pt x="562068" y="366521"/>
                </a:lnTo>
                <a:close/>
              </a:path>
              <a:path w="5509259" h="504189">
                <a:moveTo>
                  <a:pt x="892777" y="322833"/>
                </a:moveTo>
                <a:lnTo>
                  <a:pt x="891921" y="322833"/>
                </a:lnTo>
                <a:lnTo>
                  <a:pt x="891667" y="322960"/>
                </a:lnTo>
                <a:lnTo>
                  <a:pt x="892777" y="322833"/>
                </a:lnTo>
                <a:close/>
              </a:path>
              <a:path w="5509259" h="504189">
                <a:moveTo>
                  <a:pt x="5451610" y="57784"/>
                </a:moveTo>
                <a:lnTo>
                  <a:pt x="5363972" y="57784"/>
                </a:lnTo>
                <a:lnTo>
                  <a:pt x="5364226" y="115696"/>
                </a:lnTo>
                <a:lnTo>
                  <a:pt x="5335270" y="115836"/>
                </a:lnTo>
                <a:lnTo>
                  <a:pt x="5335524" y="173735"/>
                </a:lnTo>
                <a:lnTo>
                  <a:pt x="5508879" y="86105"/>
                </a:lnTo>
                <a:lnTo>
                  <a:pt x="5451610" y="57784"/>
                </a:lnTo>
                <a:close/>
              </a:path>
              <a:path w="5509259" h="504189">
                <a:moveTo>
                  <a:pt x="5363972" y="57784"/>
                </a:moveTo>
                <a:lnTo>
                  <a:pt x="5335016" y="57924"/>
                </a:lnTo>
                <a:lnTo>
                  <a:pt x="5335270" y="115836"/>
                </a:lnTo>
                <a:lnTo>
                  <a:pt x="5364226" y="115696"/>
                </a:lnTo>
                <a:lnTo>
                  <a:pt x="5363972" y="57784"/>
                </a:lnTo>
                <a:close/>
              </a:path>
              <a:path w="5509259" h="504189">
                <a:moveTo>
                  <a:pt x="5334762" y="0"/>
                </a:moveTo>
                <a:lnTo>
                  <a:pt x="5335016" y="57924"/>
                </a:lnTo>
                <a:lnTo>
                  <a:pt x="5451610" y="57784"/>
                </a:lnTo>
                <a:lnTo>
                  <a:pt x="5334762" y="0"/>
                </a:lnTo>
                <a:close/>
              </a:path>
            </a:pathLst>
          </a:custGeom>
          <a:solidFill>
            <a:srgbClr val="A6A6A6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29639" y="547700"/>
            <a:ext cx="1948052" cy="9147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70301" y="547700"/>
            <a:ext cx="1525904" cy="9147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978275" y="547700"/>
            <a:ext cx="1234439" cy="91470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65827" y="547700"/>
            <a:ext cx="624077" cy="91470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381878" y="547700"/>
            <a:ext cx="548639" cy="91470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916939" y="1714462"/>
            <a:ext cx="9980930" cy="1047750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65"/>
              </a:spcBef>
              <a:buFont typeface="Arial"/>
              <a:buChar char="•"/>
              <a:tabLst>
                <a:tab pos="241300" algn="l"/>
              </a:tabLst>
            </a:pPr>
            <a:r>
              <a:rPr sz="2800" spc="125" dirty="0">
                <a:solidFill>
                  <a:srgbClr val="FFFFFF"/>
                </a:solidFill>
                <a:latin typeface="Arial Narrow"/>
                <a:cs typeface="Arial Narrow"/>
              </a:rPr>
              <a:t>It</a:t>
            </a:r>
            <a:r>
              <a:rPr sz="2800" spc="-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75" dirty="0">
                <a:solidFill>
                  <a:srgbClr val="FFFFFF"/>
                </a:solidFill>
                <a:latin typeface="Arial Narrow"/>
                <a:cs typeface="Arial Narrow"/>
              </a:rPr>
              <a:t>applies</a:t>
            </a:r>
            <a:r>
              <a:rPr sz="2800" spc="-2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150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2800" spc="-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90" dirty="0">
                <a:solidFill>
                  <a:srgbClr val="FFFFFF"/>
                </a:solidFill>
                <a:latin typeface="Arial Narrow"/>
                <a:cs typeface="Arial Narrow"/>
              </a:rPr>
              <a:t>all</a:t>
            </a:r>
            <a:r>
              <a:rPr sz="2800" spc="-1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85" dirty="0">
                <a:solidFill>
                  <a:srgbClr val="FFFFFF"/>
                </a:solidFill>
                <a:latin typeface="Arial Narrow"/>
                <a:cs typeface="Arial Narrow"/>
              </a:rPr>
              <a:t>types</a:t>
            </a:r>
            <a:r>
              <a:rPr sz="2800" spc="-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135" dirty="0">
                <a:solidFill>
                  <a:srgbClr val="FFFFFF"/>
                </a:solidFill>
                <a:latin typeface="Arial Narrow"/>
                <a:cs typeface="Arial Narrow"/>
              </a:rPr>
              <a:t>of</a:t>
            </a:r>
            <a:r>
              <a:rPr sz="2800" spc="-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100" dirty="0">
                <a:solidFill>
                  <a:srgbClr val="FFFFFF"/>
                </a:solidFill>
                <a:latin typeface="Arial Narrow"/>
                <a:cs typeface="Arial Narrow"/>
              </a:rPr>
              <a:t>systems</a:t>
            </a:r>
            <a:endParaRPr sz="2800" dirty="0">
              <a:latin typeface="Arial Narrow"/>
              <a:cs typeface="Arial Narrow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Font typeface="Arial"/>
              <a:buChar char="•"/>
              <a:tabLst>
                <a:tab pos="241300" algn="l"/>
              </a:tabLst>
            </a:pPr>
            <a:r>
              <a:rPr sz="2800" spc="60" dirty="0">
                <a:solidFill>
                  <a:srgbClr val="FFFFFF"/>
                </a:solidFill>
                <a:latin typeface="Arial Narrow"/>
                <a:cs typeface="Arial Narrow"/>
              </a:rPr>
              <a:t>And </a:t>
            </a:r>
            <a:r>
              <a:rPr sz="2800" spc="85" dirty="0">
                <a:solidFill>
                  <a:srgbClr val="FFFFFF"/>
                </a:solidFill>
                <a:latin typeface="Arial Narrow"/>
                <a:cs typeface="Arial Narrow"/>
              </a:rPr>
              <a:t>technologies</a:t>
            </a:r>
            <a:r>
              <a:rPr sz="2800" spc="-4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50" dirty="0">
                <a:solidFill>
                  <a:srgbClr val="FFFFFF"/>
                </a:solidFill>
                <a:latin typeface="Arial Narrow"/>
                <a:cs typeface="Arial Narrow"/>
              </a:rPr>
              <a:t>(Java, </a:t>
            </a:r>
            <a:r>
              <a:rPr sz="2800" spc="-10" dirty="0">
                <a:solidFill>
                  <a:srgbClr val="FFFFFF"/>
                </a:solidFill>
                <a:latin typeface="Arial Narrow"/>
                <a:cs typeface="Arial Narrow"/>
              </a:rPr>
              <a:t>Ruby, </a:t>
            </a:r>
            <a:r>
              <a:rPr sz="2800" spc="75" dirty="0">
                <a:solidFill>
                  <a:srgbClr val="FFFFFF"/>
                </a:solidFill>
                <a:latin typeface="Arial Narrow"/>
                <a:cs typeface="Arial Narrow"/>
              </a:rPr>
              <a:t>Python, </a:t>
            </a:r>
            <a:r>
              <a:rPr sz="2800" spc="25" dirty="0">
                <a:solidFill>
                  <a:srgbClr val="FFFFFF"/>
                </a:solidFill>
                <a:latin typeface="Arial Narrow"/>
                <a:cs typeface="Arial Narrow"/>
              </a:rPr>
              <a:t>Perl, </a:t>
            </a:r>
            <a:r>
              <a:rPr sz="2800" spc="5" dirty="0">
                <a:solidFill>
                  <a:srgbClr val="FFFFFF"/>
                </a:solidFill>
                <a:latin typeface="Arial Narrow"/>
                <a:cs typeface="Arial Narrow"/>
              </a:rPr>
              <a:t>Flex, </a:t>
            </a:r>
            <a:r>
              <a:rPr sz="2800" spc="40" dirty="0">
                <a:solidFill>
                  <a:srgbClr val="FFFFFF"/>
                </a:solidFill>
                <a:latin typeface="Arial Narrow"/>
                <a:cs typeface="Arial Narrow"/>
              </a:rPr>
              <a:t>SmallTalk,. </a:t>
            </a:r>
            <a:r>
              <a:rPr sz="2800" spc="35" dirty="0">
                <a:solidFill>
                  <a:srgbClr val="FFFFFF"/>
                </a:solidFill>
                <a:latin typeface="Arial Narrow"/>
                <a:cs typeface="Arial Narrow"/>
              </a:rPr>
              <a:t>Net, </a:t>
            </a:r>
            <a:r>
              <a:rPr sz="2800" spc="65" dirty="0">
                <a:solidFill>
                  <a:srgbClr val="FFFFFF"/>
                </a:solidFill>
                <a:latin typeface="Arial Narrow"/>
                <a:cs typeface="Arial Narrow"/>
              </a:rPr>
              <a:t>etc..)</a:t>
            </a:r>
            <a:endParaRPr sz="2800" dirty="0">
              <a:latin typeface="Arial Narrow"/>
              <a:cs typeface="Arial Narrow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202436" y="3147060"/>
            <a:ext cx="1638300" cy="304800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04972" y="3643884"/>
            <a:ext cx="4965191" cy="2639568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532876" y="3646932"/>
            <a:ext cx="2135124" cy="2136648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69339" y="2095648"/>
            <a:ext cx="10208261" cy="3604832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241300" indent="-228600">
              <a:spcBef>
                <a:spcPts val="755"/>
              </a:spcBef>
              <a:buFont typeface="Arial"/>
              <a:buChar char="•"/>
              <a:tabLst>
                <a:tab pos="241935" algn="l"/>
              </a:tabLst>
            </a:pPr>
            <a:r>
              <a:rPr sz="2800" b="1" spc="10" dirty="0">
                <a:solidFill>
                  <a:srgbClr val="3369E8"/>
                </a:solidFill>
                <a:latin typeface="Arial Narrow"/>
                <a:cs typeface="Arial Narrow"/>
              </a:rPr>
              <a:t>Model</a:t>
            </a:r>
            <a:r>
              <a:rPr sz="2800" b="1" spc="10" dirty="0" smtClean="0">
                <a:solidFill>
                  <a:srgbClr val="3369E8"/>
                </a:solidFill>
                <a:latin typeface="Arial Narrow"/>
                <a:cs typeface="Arial Narrow"/>
              </a:rPr>
              <a:t>:</a:t>
            </a:r>
            <a:r>
              <a:rPr lang="en-US" sz="2800" spc="35" dirty="0">
                <a:latin typeface="Arial Narrow"/>
                <a:cs typeface="Arial Narrow"/>
              </a:rPr>
              <a:t> </a:t>
            </a:r>
            <a:r>
              <a:rPr lang="en-US" sz="2800" dirty="0" smtClean="0">
                <a:latin typeface="Arial Narrow"/>
                <a:cs typeface="Arial Narrow"/>
              </a:rPr>
              <a:t>It must allow access for the data to be viewed, or collected and written to, and is the bridge between the View component and the Controller component in the overall pattern.</a:t>
            </a:r>
            <a:endParaRPr sz="2800" dirty="0" smtClean="0">
              <a:latin typeface="Arial Narrow"/>
              <a:cs typeface="Arial Narrow"/>
            </a:endParaRPr>
          </a:p>
          <a:p>
            <a:pPr marL="241300" marR="2401570" indent="-228600">
              <a:lnSpc>
                <a:spcPts val="3030"/>
              </a:lnSpc>
              <a:spcBef>
                <a:spcPts val="1035"/>
              </a:spcBef>
              <a:buFont typeface="Arial"/>
              <a:buChar char="•"/>
              <a:tabLst>
                <a:tab pos="241935" algn="l"/>
              </a:tabLst>
            </a:pPr>
            <a:r>
              <a:rPr sz="2800" b="1" spc="-30" dirty="0" smtClean="0">
                <a:solidFill>
                  <a:srgbClr val="D40E24"/>
                </a:solidFill>
                <a:latin typeface="Arial Narrow"/>
                <a:cs typeface="Arial Narrow"/>
              </a:rPr>
              <a:t>View: </a:t>
            </a:r>
            <a:r>
              <a:rPr lang="en-US" sz="2800" dirty="0" smtClean="0">
                <a:latin typeface="Arial Narrow"/>
                <a:cs typeface="Arial Narrow"/>
              </a:rPr>
              <a:t>The View is where data, requested from the Model, is viewed and its final output is determined</a:t>
            </a:r>
            <a:r>
              <a:rPr sz="2800" spc="75" dirty="0" smtClean="0">
                <a:latin typeface="Arial Narrow"/>
                <a:cs typeface="Arial Narrow"/>
              </a:rPr>
              <a:t>.</a:t>
            </a:r>
            <a:endParaRPr lang="en-US" sz="2800" dirty="0">
              <a:latin typeface="Arial Narrow"/>
              <a:cs typeface="Arial Narrow"/>
            </a:endParaRPr>
          </a:p>
          <a:p>
            <a:pPr marL="241300" marR="2401570" indent="-228600">
              <a:lnSpc>
                <a:spcPts val="3030"/>
              </a:lnSpc>
              <a:spcBef>
                <a:spcPts val="1035"/>
              </a:spcBef>
              <a:buFont typeface="Arial"/>
              <a:buChar char="•"/>
              <a:tabLst>
                <a:tab pos="241935" algn="l"/>
              </a:tabLst>
            </a:pPr>
            <a:r>
              <a:rPr sz="2800" b="1" spc="-30" dirty="0" smtClean="0">
                <a:solidFill>
                  <a:srgbClr val="EDB111"/>
                </a:solidFill>
                <a:latin typeface="Arial Narrow"/>
                <a:cs typeface="Arial Narrow"/>
              </a:rPr>
              <a:t>Controller</a:t>
            </a:r>
            <a:r>
              <a:rPr sz="2800" b="1" spc="-30" dirty="0">
                <a:solidFill>
                  <a:srgbClr val="EDB111"/>
                </a:solidFill>
                <a:latin typeface="Arial Narrow"/>
                <a:cs typeface="Arial Narrow"/>
              </a:rPr>
              <a:t>: </a:t>
            </a:r>
            <a:r>
              <a:rPr lang="en-US" sz="2800" dirty="0" smtClean="0">
                <a:latin typeface="Arial Narrow"/>
                <a:cs typeface="Arial Narrow"/>
              </a:rPr>
              <a:t>The final component of the triad is the Controller. Its job is to handle data that the user inputs or submits, and update the Model accordingly.</a:t>
            </a:r>
            <a:endParaRPr lang="en-US" sz="2800" dirty="0">
              <a:latin typeface="Arial Narrow"/>
              <a:cs typeface="Arial Narrow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829270"/>
            <a:ext cx="43925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1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Narrow"/>
                <a:cs typeface="Arial Narrow"/>
              </a:rPr>
              <a:t>MVC IN PHP</a:t>
            </a:r>
            <a:endParaRPr lang="en-US" sz="5400" b="1" cap="none" spc="0" dirty="0">
              <a:ln w="12700">
                <a:solidFill>
                  <a:schemeClr val="tx1"/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Arial Narrow"/>
              <a:cs typeface="Arial Narr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905000" y="2514600"/>
            <a:ext cx="8272780" cy="3576954"/>
          </a:xfrm>
          <a:custGeom>
            <a:avLst/>
            <a:gdLst/>
            <a:ahLst/>
            <a:cxnLst/>
            <a:rect l="l" t="t" r="r" b="b"/>
            <a:pathLst>
              <a:path w="8272780" h="3576954">
                <a:moveTo>
                  <a:pt x="7676134" y="0"/>
                </a:moveTo>
                <a:lnTo>
                  <a:pt x="596138" y="0"/>
                </a:lnTo>
                <a:lnTo>
                  <a:pt x="547252" y="1976"/>
                </a:lnTo>
                <a:lnTo>
                  <a:pt x="499454" y="7803"/>
                </a:lnTo>
                <a:lnTo>
                  <a:pt x="452896" y="17328"/>
                </a:lnTo>
                <a:lnTo>
                  <a:pt x="407732" y="30396"/>
                </a:lnTo>
                <a:lnTo>
                  <a:pt x="364116" y="46855"/>
                </a:lnTo>
                <a:lnTo>
                  <a:pt x="322202" y="66550"/>
                </a:lnTo>
                <a:lnTo>
                  <a:pt x="282141" y="89328"/>
                </a:lnTo>
                <a:lnTo>
                  <a:pt x="244089" y="115035"/>
                </a:lnTo>
                <a:lnTo>
                  <a:pt x="208199" y="143519"/>
                </a:lnTo>
                <a:lnTo>
                  <a:pt x="174625" y="174625"/>
                </a:lnTo>
                <a:lnTo>
                  <a:pt x="143519" y="208199"/>
                </a:lnTo>
                <a:lnTo>
                  <a:pt x="115035" y="244089"/>
                </a:lnTo>
                <a:lnTo>
                  <a:pt x="89328" y="282141"/>
                </a:lnTo>
                <a:lnTo>
                  <a:pt x="66550" y="322202"/>
                </a:lnTo>
                <a:lnTo>
                  <a:pt x="46855" y="364116"/>
                </a:lnTo>
                <a:lnTo>
                  <a:pt x="30396" y="407732"/>
                </a:lnTo>
                <a:lnTo>
                  <a:pt x="17328" y="452896"/>
                </a:lnTo>
                <a:lnTo>
                  <a:pt x="7803" y="499454"/>
                </a:lnTo>
                <a:lnTo>
                  <a:pt x="1976" y="547252"/>
                </a:lnTo>
                <a:lnTo>
                  <a:pt x="0" y="596138"/>
                </a:lnTo>
                <a:lnTo>
                  <a:pt x="0" y="2980677"/>
                </a:lnTo>
                <a:lnTo>
                  <a:pt x="1976" y="3029571"/>
                </a:lnTo>
                <a:lnTo>
                  <a:pt x="7803" y="3077376"/>
                </a:lnTo>
                <a:lnTo>
                  <a:pt x="17328" y="3123940"/>
                </a:lnTo>
                <a:lnTo>
                  <a:pt x="30396" y="3169108"/>
                </a:lnTo>
                <a:lnTo>
                  <a:pt x="46855" y="3212727"/>
                </a:lnTo>
                <a:lnTo>
                  <a:pt x="66550" y="3254643"/>
                </a:lnTo>
                <a:lnTo>
                  <a:pt x="89328" y="3294705"/>
                </a:lnTo>
                <a:lnTo>
                  <a:pt x="115035" y="3332757"/>
                </a:lnTo>
                <a:lnTo>
                  <a:pt x="143519" y="3368646"/>
                </a:lnTo>
                <a:lnTo>
                  <a:pt x="174625" y="3402220"/>
                </a:lnTo>
                <a:lnTo>
                  <a:pt x="208199" y="3433324"/>
                </a:lnTo>
                <a:lnTo>
                  <a:pt x="244089" y="3461806"/>
                </a:lnTo>
                <a:lnTo>
                  <a:pt x="282141" y="3487511"/>
                </a:lnTo>
                <a:lnTo>
                  <a:pt x="322202" y="3510287"/>
                </a:lnTo>
                <a:lnTo>
                  <a:pt x="364116" y="3529979"/>
                </a:lnTo>
                <a:lnTo>
                  <a:pt x="407732" y="3546436"/>
                </a:lnTo>
                <a:lnTo>
                  <a:pt x="452896" y="3559502"/>
                </a:lnTo>
                <a:lnTo>
                  <a:pt x="499454" y="3569025"/>
                </a:lnTo>
                <a:lnTo>
                  <a:pt x="547252" y="3574851"/>
                </a:lnTo>
                <a:lnTo>
                  <a:pt x="596138" y="3576828"/>
                </a:lnTo>
                <a:lnTo>
                  <a:pt x="7676134" y="3576828"/>
                </a:lnTo>
                <a:lnTo>
                  <a:pt x="7725019" y="3574851"/>
                </a:lnTo>
                <a:lnTo>
                  <a:pt x="7772817" y="3569025"/>
                </a:lnTo>
                <a:lnTo>
                  <a:pt x="7819375" y="3559502"/>
                </a:lnTo>
                <a:lnTo>
                  <a:pt x="7864539" y="3546436"/>
                </a:lnTo>
                <a:lnTo>
                  <a:pt x="7908155" y="3529979"/>
                </a:lnTo>
                <a:lnTo>
                  <a:pt x="7950069" y="3510287"/>
                </a:lnTo>
                <a:lnTo>
                  <a:pt x="7990130" y="3487511"/>
                </a:lnTo>
                <a:lnTo>
                  <a:pt x="8028182" y="3461806"/>
                </a:lnTo>
                <a:lnTo>
                  <a:pt x="8064072" y="3433324"/>
                </a:lnTo>
                <a:lnTo>
                  <a:pt x="8097646" y="3402220"/>
                </a:lnTo>
                <a:lnTo>
                  <a:pt x="8128752" y="3368646"/>
                </a:lnTo>
                <a:lnTo>
                  <a:pt x="8157236" y="3332757"/>
                </a:lnTo>
                <a:lnTo>
                  <a:pt x="8182943" y="3294705"/>
                </a:lnTo>
                <a:lnTo>
                  <a:pt x="8205721" y="3254643"/>
                </a:lnTo>
                <a:lnTo>
                  <a:pt x="8225416" y="3212727"/>
                </a:lnTo>
                <a:lnTo>
                  <a:pt x="8241875" y="3169108"/>
                </a:lnTo>
                <a:lnTo>
                  <a:pt x="8254943" y="3123940"/>
                </a:lnTo>
                <a:lnTo>
                  <a:pt x="8264468" y="3077376"/>
                </a:lnTo>
                <a:lnTo>
                  <a:pt x="8270295" y="3029571"/>
                </a:lnTo>
                <a:lnTo>
                  <a:pt x="8272271" y="2980677"/>
                </a:lnTo>
                <a:lnTo>
                  <a:pt x="8272271" y="596138"/>
                </a:lnTo>
                <a:lnTo>
                  <a:pt x="8270295" y="547252"/>
                </a:lnTo>
                <a:lnTo>
                  <a:pt x="8264468" y="499454"/>
                </a:lnTo>
                <a:lnTo>
                  <a:pt x="8254943" y="452896"/>
                </a:lnTo>
                <a:lnTo>
                  <a:pt x="8241875" y="407732"/>
                </a:lnTo>
                <a:lnTo>
                  <a:pt x="8225416" y="364116"/>
                </a:lnTo>
                <a:lnTo>
                  <a:pt x="8205721" y="322202"/>
                </a:lnTo>
                <a:lnTo>
                  <a:pt x="8182943" y="282141"/>
                </a:lnTo>
                <a:lnTo>
                  <a:pt x="8157236" y="244089"/>
                </a:lnTo>
                <a:lnTo>
                  <a:pt x="8128752" y="208199"/>
                </a:lnTo>
                <a:lnTo>
                  <a:pt x="8097647" y="174625"/>
                </a:lnTo>
                <a:lnTo>
                  <a:pt x="8064072" y="143519"/>
                </a:lnTo>
                <a:lnTo>
                  <a:pt x="8028182" y="115035"/>
                </a:lnTo>
                <a:lnTo>
                  <a:pt x="7990130" y="89328"/>
                </a:lnTo>
                <a:lnTo>
                  <a:pt x="7950069" y="66550"/>
                </a:lnTo>
                <a:lnTo>
                  <a:pt x="7908155" y="46855"/>
                </a:lnTo>
                <a:lnTo>
                  <a:pt x="7864539" y="30396"/>
                </a:lnTo>
                <a:lnTo>
                  <a:pt x="7819375" y="17328"/>
                </a:lnTo>
                <a:lnTo>
                  <a:pt x="7772817" y="7803"/>
                </a:lnTo>
                <a:lnTo>
                  <a:pt x="7725019" y="1976"/>
                </a:lnTo>
                <a:lnTo>
                  <a:pt x="7676134" y="0"/>
                </a:lnTo>
                <a:close/>
              </a:path>
            </a:pathLst>
          </a:custGeom>
          <a:solidFill>
            <a:srgbClr val="252525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2971800" y="3962400"/>
            <a:ext cx="4439920" cy="163502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5"/>
              </a:spcBef>
            </a:pPr>
            <a:endParaRPr sz="2800" dirty="0">
              <a:latin typeface="Arial Narrow"/>
              <a:cs typeface="Arial Narrow"/>
            </a:endParaRPr>
          </a:p>
          <a:p>
            <a:pPr marL="12700" marR="5080">
              <a:lnSpc>
                <a:spcPts val="4040"/>
              </a:lnSpc>
              <a:spcBef>
                <a:spcPts val="229"/>
              </a:spcBef>
            </a:pPr>
            <a:r>
              <a:rPr lang="en-US" sz="2800" spc="125" dirty="0" smtClean="0">
                <a:solidFill>
                  <a:srgbClr val="FFFFFF"/>
                </a:solidFill>
                <a:latin typeface="Arial Narrow"/>
                <a:cs typeface="Arial Narrow"/>
              </a:rPr>
              <a:t>EMAIL: </a:t>
            </a:r>
            <a:endParaRPr sz="2800" dirty="0" smtClean="0">
              <a:latin typeface="Arial Narrow"/>
              <a:cs typeface="Arial Narrow"/>
            </a:endParaRPr>
          </a:p>
          <a:p>
            <a:pPr>
              <a:lnSpc>
                <a:spcPct val="100000"/>
              </a:lnSpc>
            </a:pPr>
            <a:endParaRPr sz="3850" dirty="0">
              <a:latin typeface="Times New Roman"/>
              <a:cs typeface="Times New Roman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971800" y="533400"/>
            <a:ext cx="5257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Bradley Hand Bold"/>
                <a:cs typeface="Bradley Hand Bold"/>
              </a:rPr>
              <a:t>THANK YOU!!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Bradley Hand Bold"/>
              <a:cs typeface="Bradley Hand Bold"/>
            </a:endParaRPr>
          </a:p>
        </p:txBody>
      </p:sp>
      <p:pic>
        <p:nvPicPr>
          <p:cNvPr id="15" name="Picture 14" descr="barracuda-logo-dark.png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2590800"/>
            <a:ext cx="4953000" cy="160934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38679" y="145689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96958" y="3262453"/>
            <a:ext cx="13424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final component of the triad is the Controller. Its job is to handle data that the user inputs or submits, and update the Model accordingly.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381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6701" y="514553"/>
            <a:ext cx="2062861" cy="10061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586863" y="514553"/>
            <a:ext cx="1596771" cy="10061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990721" y="514553"/>
            <a:ext cx="3512438" cy="100614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314945" y="514553"/>
            <a:ext cx="1840102" cy="100614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24001" y="2000503"/>
            <a:ext cx="10130155" cy="1562100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241300" marR="5080" indent="-228600">
              <a:lnSpc>
                <a:spcPts val="3890"/>
              </a:lnSpc>
              <a:spcBef>
                <a:spcPts val="585"/>
              </a:spcBef>
              <a:buFont typeface="Arial"/>
              <a:buChar char="•"/>
              <a:tabLst>
                <a:tab pos="241300" algn="l"/>
              </a:tabLst>
            </a:pPr>
            <a:r>
              <a:rPr sz="3600" spc="105" dirty="0">
                <a:solidFill>
                  <a:srgbClr val="FFFFFF"/>
                </a:solidFill>
                <a:latin typeface="Arial Narrow"/>
                <a:cs typeface="Arial Narrow"/>
              </a:rPr>
              <a:t>Software</a:t>
            </a:r>
            <a:r>
              <a:rPr sz="3600" spc="-1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14" dirty="0">
                <a:solidFill>
                  <a:srgbClr val="FFFFFF"/>
                </a:solidFill>
                <a:latin typeface="Arial Narrow"/>
                <a:cs typeface="Arial Narrow"/>
              </a:rPr>
              <a:t>architecture</a:t>
            </a:r>
            <a:r>
              <a:rPr sz="3600" spc="-4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25" dirty="0">
                <a:solidFill>
                  <a:srgbClr val="FFFFFF"/>
                </a:solidFill>
                <a:latin typeface="Arial Narrow"/>
                <a:cs typeface="Arial Narrow"/>
              </a:rPr>
              <a:t>pattern</a:t>
            </a:r>
            <a:r>
              <a:rPr sz="3600" spc="-4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75" dirty="0">
                <a:solidFill>
                  <a:srgbClr val="FFFFFF"/>
                </a:solidFill>
                <a:latin typeface="Arial Narrow"/>
                <a:cs typeface="Arial Narrow"/>
              </a:rPr>
              <a:t>that</a:t>
            </a:r>
            <a:r>
              <a:rPr sz="3600" spc="-3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85" dirty="0">
                <a:solidFill>
                  <a:srgbClr val="FFFFFF"/>
                </a:solidFill>
                <a:latin typeface="Arial Narrow"/>
                <a:cs typeface="Arial Narrow"/>
              </a:rPr>
              <a:t>separates</a:t>
            </a:r>
            <a:r>
              <a:rPr sz="3600" spc="-2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25" dirty="0">
                <a:solidFill>
                  <a:srgbClr val="FFFFFF"/>
                </a:solidFill>
                <a:latin typeface="Arial Narrow"/>
                <a:cs typeface="Arial Narrow"/>
              </a:rPr>
              <a:t>the</a:t>
            </a:r>
            <a:r>
              <a:rPr sz="3600" spc="-3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85" dirty="0">
                <a:solidFill>
                  <a:srgbClr val="FFFFFF"/>
                </a:solidFill>
                <a:latin typeface="Arial Narrow"/>
                <a:cs typeface="Arial Narrow"/>
              </a:rPr>
              <a:t>model,  </a:t>
            </a:r>
            <a:r>
              <a:rPr sz="3600" spc="125" dirty="0">
                <a:solidFill>
                  <a:srgbClr val="FFFFFF"/>
                </a:solidFill>
                <a:latin typeface="Arial Narrow"/>
                <a:cs typeface="Arial Narrow"/>
              </a:rPr>
              <a:t>the</a:t>
            </a:r>
            <a:r>
              <a:rPr sz="3600" spc="-3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80" dirty="0">
                <a:solidFill>
                  <a:srgbClr val="FFFFFF"/>
                </a:solidFill>
                <a:latin typeface="Arial Narrow"/>
                <a:cs typeface="Arial Narrow"/>
              </a:rPr>
              <a:t>user</a:t>
            </a:r>
            <a:r>
              <a:rPr sz="3600" spc="-3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14" dirty="0">
                <a:solidFill>
                  <a:srgbClr val="FFFFFF"/>
                </a:solidFill>
                <a:latin typeface="Arial Narrow"/>
                <a:cs typeface="Arial Narrow"/>
              </a:rPr>
              <a:t>interface</a:t>
            </a:r>
            <a:r>
              <a:rPr sz="3600" spc="-5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00" dirty="0">
                <a:solidFill>
                  <a:srgbClr val="FFFFFF"/>
                </a:solidFill>
                <a:latin typeface="Arial Narrow"/>
                <a:cs typeface="Arial Narrow"/>
              </a:rPr>
              <a:t>and</a:t>
            </a:r>
            <a:r>
              <a:rPr sz="3600" spc="-3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50" dirty="0">
                <a:solidFill>
                  <a:srgbClr val="FFFFFF"/>
                </a:solidFill>
                <a:latin typeface="Arial Narrow"/>
                <a:cs typeface="Arial Narrow"/>
              </a:rPr>
              <a:t>control</a:t>
            </a:r>
            <a:r>
              <a:rPr sz="3600" spc="-3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35" dirty="0">
                <a:solidFill>
                  <a:srgbClr val="FFFFFF"/>
                </a:solidFill>
                <a:latin typeface="Arial Narrow"/>
                <a:cs typeface="Arial Narrow"/>
              </a:rPr>
              <a:t>logic</a:t>
            </a:r>
            <a:r>
              <a:rPr sz="3600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80" dirty="0">
                <a:solidFill>
                  <a:srgbClr val="FFFFFF"/>
                </a:solidFill>
                <a:latin typeface="Arial Narrow"/>
                <a:cs typeface="Arial Narrow"/>
              </a:rPr>
              <a:t>of</a:t>
            </a:r>
            <a:r>
              <a:rPr sz="3600" spc="-3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85" dirty="0">
                <a:solidFill>
                  <a:srgbClr val="FFFFFF"/>
                </a:solidFill>
                <a:latin typeface="Arial Narrow"/>
                <a:cs typeface="Arial Narrow"/>
              </a:rPr>
              <a:t>an</a:t>
            </a:r>
            <a:r>
              <a:rPr sz="3600" spc="-3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30" dirty="0">
                <a:solidFill>
                  <a:srgbClr val="FFFFFF"/>
                </a:solidFill>
                <a:latin typeface="Arial Narrow"/>
                <a:cs typeface="Arial Narrow"/>
              </a:rPr>
              <a:t>application</a:t>
            </a:r>
            <a:r>
              <a:rPr sz="3600" spc="-7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35" dirty="0">
                <a:solidFill>
                  <a:srgbClr val="FFFFFF"/>
                </a:solidFill>
                <a:latin typeface="Arial Narrow"/>
                <a:cs typeface="Arial Narrow"/>
              </a:rPr>
              <a:t>in  </a:t>
            </a:r>
            <a:r>
              <a:rPr sz="3600" spc="85" dirty="0">
                <a:solidFill>
                  <a:srgbClr val="FFFFFF"/>
                </a:solidFill>
                <a:latin typeface="Arial Narrow"/>
                <a:cs typeface="Arial Narrow"/>
              </a:rPr>
              <a:t>three </a:t>
            </a:r>
            <a:r>
              <a:rPr sz="3600" spc="160" dirty="0">
                <a:solidFill>
                  <a:srgbClr val="FFFFFF"/>
                </a:solidFill>
                <a:latin typeface="Arial Narrow"/>
                <a:cs typeface="Arial Narrow"/>
              </a:rPr>
              <a:t>distinct</a:t>
            </a:r>
            <a:r>
              <a:rPr sz="3600" spc="-18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25" dirty="0">
                <a:solidFill>
                  <a:srgbClr val="FFFFFF"/>
                </a:solidFill>
                <a:latin typeface="Arial Narrow"/>
                <a:cs typeface="Arial Narrow"/>
              </a:rPr>
              <a:t>components.</a:t>
            </a:r>
            <a:endParaRPr sz="3600">
              <a:latin typeface="Arial Narrow"/>
              <a:cs typeface="Arial Narrow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763267" y="4050791"/>
            <a:ext cx="2304287" cy="234543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72000" y="4136135"/>
            <a:ext cx="2174748" cy="22600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011923" y="3965447"/>
            <a:ext cx="2889504" cy="243077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6701" y="514553"/>
            <a:ext cx="1286256" cy="10061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30958" y="514553"/>
            <a:ext cx="1554480" cy="10061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074542" y="514553"/>
            <a:ext cx="2531110" cy="100614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24001" y="1678304"/>
            <a:ext cx="10052050" cy="1220470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241300" marR="5080" indent="-228600">
              <a:lnSpc>
                <a:spcPct val="90000"/>
              </a:lnSpc>
              <a:spcBef>
                <a:spcPts val="430"/>
              </a:spcBef>
              <a:buFont typeface="Arial"/>
              <a:buChar char="•"/>
              <a:tabLst>
                <a:tab pos="241300" algn="l"/>
              </a:tabLst>
            </a:pPr>
            <a:r>
              <a:rPr sz="2800" dirty="0">
                <a:solidFill>
                  <a:srgbClr val="FFFFFF"/>
                </a:solidFill>
                <a:latin typeface="Arial Narrow"/>
                <a:cs typeface="Arial Narrow"/>
              </a:rPr>
              <a:t>MVC</a:t>
            </a:r>
            <a:r>
              <a:rPr sz="2800" spc="-1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75" dirty="0">
                <a:solidFill>
                  <a:srgbClr val="FFFFFF"/>
                </a:solidFill>
                <a:latin typeface="Arial Narrow"/>
                <a:cs typeface="Arial Narrow"/>
              </a:rPr>
              <a:t>proposes</a:t>
            </a:r>
            <a:r>
              <a:rPr sz="2800" spc="-4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90" dirty="0">
                <a:solidFill>
                  <a:srgbClr val="FFFFFF"/>
                </a:solidFill>
                <a:latin typeface="Arial Narrow"/>
                <a:cs typeface="Arial Narrow"/>
              </a:rPr>
              <a:t>the</a:t>
            </a:r>
            <a:r>
              <a:rPr sz="2800" spc="-1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110" dirty="0">
                <a:solidFill>
                  <a:srgbClr val="FFFFFF"/>
                </a:solidFill>
                <a:latin typeface="Arial Narrow"/>
                <a:cs typeface="Arial Narrow"/>
              </a:rPr>
              <a:t>construction</a:t>
            </a:r>
            <a:r>
              <a:rPr sz="2800" spc="-3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135" dirty="0">
                <a:solidFill>
                  <a:srgbClr val="FFFFFF"/>
                </a:solidFill>
                <a:latin typeface="Arial Narrow"/>
                <a:cs typeface="Arial Narrow"/>
              </a:rPr>
              <a:t>of</a:t>
            </a:r>
            <a:r>
              <a:rPr sz="2800" spc="-1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65" dirty="0">
                <a:solidFill>
                  <a:srgbClr val="FFFFFF"/>
                </a:solidFill>
                <a:latin typeface="Arial Narrow"/>
                <a:cs typeface="Arial Narrow"/>
              </a:rPr>
              <a:t>three</a:t>
            </a:r>
            <a:r>
              <a:rPr sz="2800" spc="-1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125" dirty="0">
                <a:solidFill>
                  <a:srgbClr val="FFFFFF"/>
                </a:solidFill>
                <a:latin typeface="Arial Narrow"/>
                <a:cs typeface="Arial Narrow"/>
              </a:rPr>
              <a:t>distinct</a:t>
            </a:r>
            <a:r>
              <a:rPr sz="2800" spc="-3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100" dirty="0">
                <a:solidFill>
                  <a:srgbClr val="FFFFFF"/>
                </a:solidFill>
                <a:latin typeface="Arial Narrow"/>
                <a:cs typeface="Arial Narrow"/>
              </a:rPr>
              <a:t>components.</a:t>
            </a:r>
            <a:r>
              <a:rPr sz="2800" spc="-1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Narrow"/>
                <a:cs typeface="Arial Narrow"/>
              </a:rPr>
              <a:t>One</a:t>
            </a:r>
            <a:r>
              <a:rPr sz="2800" spc="-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65" dirty="0">
                <a:solidFill>
                  <a:srgbClr val="FFFFFF"/>
                </a:solidFill>
                <a:latin typeface="Arial Narrow"/>
                <a:cs typeface="Arial Narrow"/>
              </a:rPr>
              <a:t>side  </a:t>
            </a:r>
            <a:r>
              <a:rPr sz="2800" spc="125" dirty="0">
                <a:solidFill>
                  <a:srgbClr val="FFFFFF"/>
                </a:solidFill>
                <a:latin typeface="Arial Narrow"/>
                <a:cs typeface="Arial Narrow"/>
              </a:rPr>
              <a:t>for </a:t>
            </a:r>
            <a:r>
              <a:rPr sz="2800" spc="90" dirty="0">
                <a:solidFill>
                  <a:srgbClr val="FFFFFF"/>
                </a:solidFill>
                <a:latin typeface="Arial Narrow"/>
                <a:cs typeface="Arial Narrow"/>
              </a:rPr>
              <a:t>the </a:t>
            </a:r>
            <a:r>
              <a:rPr sz="2800" spc="80" dirty="0">
                <a:solidFill>
                  <a:srgbClr val="FFFFFF"/>
                </a:solidFill>
                <a:latin typeface="Arial Narrow"/>
                <a:cs typeface="Arial Narrow"/>
              </a:rPr>
              <a:t>representation </a:t>
            </a:r>
            <a:r>
              <a:rPr sz="2800" spc="135" dirty="0">
                <a:solidFill>
                  <a:srgbClr val="FFFFFF"/>
                </a:solidFill>
                <a:latin typeface="Arial Narrow"/>
                <a:cs typeface="Arial Narrow"/>
              </a:rPr>
              <a:t>of </a:t>
            </a:r>
            <a:r>
              <a:rPr sz="2800" spc="100" dirty="0">
                <a:solidFill>
                  <a:srgbClr val="FFFFFF"/>
                </a:solidFill>
                <a:latin typeface="Arial Narrow"/>
                <a:cs typeface="Arial Narrow"/>
              </a:rPr>
              <a:t>information, </a:t>
            </a:r>
            <a:r>
              <a:rPr sz="2800" spc="75" dirty="0">
                <a:solidFill>
                  <a:srgbClr val="FFFFFF"/>
                </a:solidFill>
                <a:latin typeface="Arial Narrow"/>
                <a:cs typeface="Arial Narrow"/>
              </a:rPr>
              <a:t>and </a:t>
            </a:r>
            <a:r>
              <a:rPr sz="2800" spc="90" dirty="0">
                <a:solidFill>
                  <a:srgbClr val="FFFFFF"/>
                </a:solidFill>
                <a:latin typeface="Arial Narrow"/>
                <a:cs typeface="Arial Narrow"/>
              </a:rPr>
              <a:t>on the other </a:t>
            </a:r>
            <a:r>
              <a:rPr sz="2800" spc="75" dirty="0">
                <a:solidFill>
                  <a:srgbClr val="FFFFFF"/>
                </a:solidFill>
                <a:latin typeface="Arial Narrow"/>
                <a:cs typeface="Arial Narrow"/>
              </a:rPr>
              <a:t>hand </a:t>
            </a:r>
            <a:r>
              <a:rPr sz="2800" spc="125" dirty="0">
                <a:solidFill>
                  <a:srgbClr val="FFFFFF"/>
                </a:solidFill>
                <a:latin typeface="Arial Narrow"/>
                <a:cs typeface="Arial Narrow"/>
              </a:rPr>
              <a:t>for </a:t>
            </a:r>
            <a:r>
              <a:rPr sz="2800" spc="55" dirty="0">
                <a:solidFill>
                  <a:srgbClr val="FFFFFF"/>
                </a:solidFill>
                <a:latin typeface="Arial Narrow"/>
                <a:cs typeface="Arial Narrow"/>
              </a:rPr>
              <a:t>user  </a:t>
            </a:r>
            <a:r>
              <a:rPr sz="2800" spc="90" dirty="0">
                <a:solidFill>
                  <a:srgbClr val="FFFFFF"/>
                </a:solidFill>
                <a:latin typeface="Arial Narrow"/>
                <a:cs typeface="Arial Narrow"/>
              </a:rPr>
              <a:t>interaction.</a:t>
            </a:r>
            <a:endParaRPr sz="2800">
              <a:latin typeface="Arial Narrow"/>
              <a:cs typeface="Arial Narrow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937260" y="3291840"/>
            <a:ext cx="2304288" cy="234543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16952" y="3176016"/>
            <a:ext cx="2173224" cy="226009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059935" y="3334511"/>
            <a:ext cx="2738627" cy="230276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399413" y="5659018"/>
            <a:ext cx="19380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0" dirty="0">
                <a:solidFill>
                  <a:srgbClr val="FFFFFF"/>
                </a:solidFill>
                <a:latin typeface="Arial Narrow"/>
                <a:cs typeface="Arial Narrow"/>
              </a:rPr>
              <a:t>One</a:t>
            </a:r>
            <a:r>
              <a:rPr sz="3600" spc="-11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25" dirty="0">
                <a:solidFill>
                  <a:srgbClr val="FFFFFF"/>
                </a:solidFill>
                <a:latin typeface="Arial Narrow"/>
                <a:cs typeface="Arial Narrow"/>
              </a:rPr>
              <a:t>model</a:t>
            </a:r>
            <a:endParaRPr sz="3600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11141" y="5691022"/>
            <a:ext cx="216344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105" dirty="0">
                <a:solidFill>
                  <a:srgbClr val="FFFFFF"/>
                </a:solidFill>
                <a:latin typeface="Arial Narrow"/>
                <a:cs typeface="Arial Narrow"/>
              </a:rPr>
              <a:t>Many</a:t>
            </a:r>
            <a:r>
              <a:rPr sz="3600" spc="-9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85" dirty="0">
                <a:solidFill>
                  <a:srgbClr val="FFFFFF"/>
                </a:solidFill>
                <a:latin typeface="Arial Narrow"/>
                <a:cs typeface="Arial Narrow"/>
              </a:rPr>
              <a:t>Views</a:t>
            </a:r>
            <a:endParaRPr sz="3600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728331" y="5691022"/>
            <a:ext cx="30607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105" dirty="0">
                <a:solidFill>
                  <a:srgbClr val="FFFFFF"/>
                </a:solidFill>
                <a:latin typeface="Arial Narrow"/>
                <a:cs typeface="Arial Narrow"/>
              </a:rPr>
              <a:t>Many</a:t>
            </a:r>
            <a:r>
              <a:rPr sz="3600" spc="-10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600" spc="100" dirty="0">
                <a:solidFill>
                  <a:srgbClr val="FFFFFF"/>
                </a:solidFill>
                <a:latin typeface="Arial Narrow"/>
                <a:cs typeface="Arial Narrow"/>
              </a:rPr>
              <a:t>Controllers</a:t>
            </a:r>
            <a:endParaRPr sz="3600">
              <a:latin typeface="Arial Narrow"/>
              <a:cs typeface="Arial Narrow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7790688" y="3314700"/>
            <a:ext cx="2173224" cy="226009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943088" y="3467100"/>
            <a:ext cx="2173224" cy="226009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55599" y="512013"/>
            <a:ext cx="1286256" cy="10061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49882" y="512013"/>
            <a:ext cx="1554861" cy="10061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093720" y="512013"/>
            <a:ext cx="2531110" cy="100614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44651" y="1702307"/>
            <a:ext cx="2304288" cy="234543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574023" y="1572767"/>
            <a:ext cx="2173224" cy="226009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773167" y="1702307"/>
            <a:ext cx="2737104" cy="230276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257680" y="4066158"/>
            <a:ext cx="12649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25" dirty="0">
                <a:solidFill>
                  <a:srgbClr val="FFFFFF"/>
                </a:solidFill>
                <a:latin typeface="Arial Narrow"/>
                <a:cs typeface="Arial Narrow"/>
              </a:rPr>
              <a:t>The</a:t>
            </a:r>
            <a:r>
              <a:rPr sz="2400" spc="-9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400" spc="65" dirty="0">
                <a:solidFill>
                  <a:srgbClr val="FFFFFF"/>
                </a:solidFill>
                <a:latin typeface="Arial Narrow"/>
                <a:cs typeface="Arial Narrow"/>
              </a:rPr>
              <a:t>Model</a:t>
            </a:r>
            <a:endParaRPr sz="2400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4001" y="4760214"/>
            <a:ext cx="284162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35" dirty="0">
                <a:solidFill>
                  <a:srgbClr val="FFFFFF"/>
                </a:solidFill>
                <a:latin typeface="Arial Narrow"/>
                <a:cs typeface="Arial Narrow"/>
              </a:rPr>
              <a:t>Representation </a:t>
            </a:r>
            <a:r>
              <a:rPr sz="1800" spc="85" dirty="0">
                <a:solidFill>
                  <a:srgbClr val="FFFFFF"/>
                </a:solidFill>
                <a:latin typeface="Arial Narrow"/>
                <a:cs typeface="Arial Narrow"/>
              </a:rPr>
              <a:t>of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domain</a:t>
            </a:r>
            <a:r>
              <a:rPr sz="1800" spc="-14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data.  </a:t>
            </a:r>
            <a:r>
              <a:rPr sz="1800" spc="40" dirty="0">
                <a:solidFill>
                  <a:srgbClr val="FFFFFF"/>
                </a:solidFill>
                <a:latin typeface="Arial Narrow"/>
                <a:cs typeface="Arial Narrow"/>
              </a:rPr>
              <a:t>Business</a:t>
            </a:r>
            <a:r>
              <a:rPr sz="1800" spc="-3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logic</a:t>
            </a:r>
            <a:endParaRPr sz="1800">
              <a:latin typeface="Arial Narrow"/>
              <a:cs typeface="Arial Narrow"/>
            </a:endParaRPr>
          </a:p>
          <a:p>
            <a:pPr marL="12700">
              <a:lnSpc>
                <a:spcPct val="100000"/>
              </a:lnSpc>
            </a:pPr>
            <a:r>
              <a:rPr sz="1800" spc="35" dirty="0">
                <a:solidFill>
                  <a:srgbClr val="FFFFFF"/>
                </a:solidFill>
                <a:latin typeface="Arial Narrow"/>
                <a:cs typeface="Arial Narrow"/>
              </a:rPr>
              <a:t>Persistence</a:t>
            </a:r>
            <a:r>
              <a:rPr sz="1800" spc="-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mechanism</a:t>
            </a:r>
            <a:endParaRPr sz="1800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77205" y="4109084"/>
            <a:ext cx="1863725" cy="1225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37515">
              <a:lnSpc>
                <a:spcPct val="100000"/>
              </a:lnSpc>
              <a:spcBef>
                <a:spcPts val="100"/>
              </a:spcBef>
            </a:pPr>
            <a:r>
              <a:rPr sz="2400" spc="25" dirty="0">
                <a:solidFill>
                  <a:srgbClr val="FFFFFF"/>
                </a:solidFill>
                <a:latin typeface="Arial Narrow"/>
                <a:cs typeface="Arial Narrow"/>
              </a:rPr>
              <a:t>The</a:t>
            </a:r>
            <a:r>
              <a:rPr sz="2400" spc="-4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Arial Narrow"/>
                <a:cs typeface="Arial Narrow"/>
              </a:rPr>
              <a:t>View</a:t>
            </a:r>
            <a:endParaRPr sz="2400">
              <a:latin typeface="Arial Narrow"/>
              <a:cs typeface="Arial Narrow"/>
            </a:endParaRPr>
          </a:p>
          <a:p>
            <a:pPr marL="12700" marR="5080">
              <a:lnSpc>
                <a:spcPct val="100000"/>
              </a:lnSpc>
              <a:spcBef>
                <a:spcPts val="2245"/>
              </a:spcBef>
            </a:pPr>
            <a:r>
              <a:rPr sz="1800" spc="25" dirty="0">
                <a:solidFill>
                  <a:srgbClr val="FFFFFF"/>
                </a:solidFill>
                <a:latin typeface="Arial Narrow"/>
                <a:cs typeface="Arial Narrow"/>
              </a:rPr>
              <a:t>User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Interface 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Interaction</a:t>
            </a:r>
            <a:r>
              <a:rPr sz="1800" spc="-6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elements</a:t>
            </a:r>
            <a:endParaRPr sz="1800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808211" y="4094429"/>
            <a:ext cx="170815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25" dirty="0">
                <a:solidFill>
                  <a:srgbClr val="FFFFFF"/>
                </a:solidFill>
                <a:latin typeface="Arial Narrow"/>
                <a:cs typeface="Arial Narrow"/>
              </a:rPr>
              <a:t>The</a:t>
            </a:r>
            <a:r>
              <a:rPr sz="2400" spc="-9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400" spc="60" dirty="0">
                <a:solidFill>
                  <a:srgbClr val="FFFFFF"/>
                </a:solidFill>
                <a:latin typeface="Arial Narrow"/>
                <a:cs typeface="Arial Narrow"/>
              </a:rPr>
              <a:t>Controller</a:t>
            </a:r>
            <a:endParaRPr sz="2400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436102" y="4804917"/>
            <a:ext cx="3430270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Intermediary </a:t>
            </a:r>
            <a:r>
              <a:rPr sz="1800" spc="40" dirty="0">
                <a:solidFill>
                  <a:srgbClr val="FFFFFF"/>
                </a:solidFill>
                <a:latin typeface="Arial Narrow"/>
                <a:cs typeface="Arial Narrow"/>
              </a:rPr>
              <a:t>between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Model </a:t>
            </a:r>
            <a:r>
              <a:rPr sz="1800" spc="40" dirty="0">
                <a:solidFill>
                  <a:srgbClr val="FFFFFF"/>
                </a:solidFill>
                <a:latin typeface="Arial Narrow"/>
                <a:cs typeface="Arial Narrow"/>
              </a:rPr>
              <a:t>and</a:t>
            </a:r>
            <a:r>
              <a:rPr sz="1800" spc="-1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Arial Narrow"/>
                <a:cs typeface="Arial Narrow"/>
              </a:rPr>
              <a:t>View  </a:t>
            </a:r>
            <a:r>
              <a:rPr sz="1800" spc="80" dirty="0">
                <a:solidFill>
                  <a:srgbClr val="FFFFFF"/>
                </a:solidFill>
                <a:latin typeface="Arial Narrow"/>
                <a:cs typeface="Arial Narrow"/>
              </a:rPr>
              <a:t>It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maps </a:t>
            </a:r>
            <a:r>
              <a:rPr sz="1800" spc="35" dirty="0">
                <a:solidFill>
                  <a:srgbClr val="FFFFFF"/>
                </a:solidFill>
                <a:latin typeface="Arial Narrow"/>
                <a:cs typeface="Arial Narrow"/>
              </a:rPr>
              <a:t>user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actions </a:t>
            </a:r>
            <a:r>
              <a:rPr sz="1800" spc="175" dirty="0">
                <a:solidFill>
                  <a:srgbClr val="FFFFFF"/>
                </a:solidFill>
                <a:latin typeface="Gill Sans MT"/>
                <a:cs typeface="Gill Sans MT"/>
              </a:rPr>
              <a:t>– </a:t>
            </a:r>
            <a:r>
              <a:rPr sz="1800" spc="55" dirty="0">
                <a:solidFill>
                  <a:srgbClr val="FFFFFF"/>
                </a:solidFill>
                <a:latin typeface="Arial Narrow"/>
                <a:cs typeface="Arial Narrow"/>
              </a:rPr>
              <a:t>model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actions  </a:t>
            </a:r>
            <a:r>
              <a:rPr sz="1800" spc="30" dirty="0">
                <a:solidFill>
                  <a:srgbClr val="FFFFFF"/>
                </a:solidFill>
                <a:latin typeface="Arial Narrow"/>
                <a:cs typeface="Arial Narrow"/>
              </a:rPr>
              <a:t>Select </a:t>
            </a:r>
            <a:r>
              <a:rPr sz="1800" spc="60" dirty="0">
                <a:solidFill>
                  <a:srgbClr val="FFFFFF"/>
                </a:solidFill>
                <a:latin typeface="Arial Narrow"/>
                <a:cs typeface="Arial Narrow"/>
              </a:rPr>
              <a:t>the </a:t>
            </a:r>
            <a:r>
              <a:rPr sz="1800" spc="50" dirty="0">
                <a:solidFill>
                  <a:srgbClr val="FFFFFF"/>
                </a:solidFill>
                <a:latin typeface="Arial Narrow"/>
                <a:cs typeface="Arial Narrow"/>
              </a:rPr>
              <a:t>view and provide  </a:t>
            </a:r>
            <a:r>
              <a:rPr sz="1800" spc="75" dirty="0">
                <a:solidFill>
                  <a:srgbClr val="FFFFFF"/>
                </a:solidFill>
                <a:latin typeface="Arial Narrow"/>
                <a:cs typeface="Arial Narrow"/>
              </a:rPr>
              <a:t>information </a:t>
            </a:r>
            <a:r>
              <a:rPr sz="1800" spc="90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1800" spc="-10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1800" spc="65" dirty="0">
                <a:solidFill>
                  <a:srgbClr val="FFFFFF"/>
                </a:solidFill>
                <a:latin typeface="Arial Narrow"/>
                <a:cs typeface="Arial Narrow"/>
              </a:rPr>
              <a:t>itself</a:t>
            </a:r>
            <a:endParaRPr sz="1800">
              <a:latin typeface="Arial Narrow"/>
              <a:cs typeface="Arial Narr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24001" y="2895345"/>
            <a:ext cx="5447030" cy="160464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430"/>
              </a:spcBef>
            </a:pPr>
            <a:r>
              <a:rPr sz="2800" spc="125" dirty="0">
                <a:solidFill>
                  <a:srgbClr val="FFFFFF"/>
                </a:solidFill>
                <a:latin typeface="Arial Narrow"/>
                <a:cs typeface="Arial Narrow"/>
              </a:rPr>
              <a:t>It </a:t>
            </a:r>
            <a:r>
              <a:rPr sz="2800" spc="100" dirty="0">
                <a:solidFill>
                  <a:srgbClr val="FFFFFF"/>
                </a:solidFill>
                <a:latin typeface="Arial Narrow"/>
                <a:cs typeface="Arial Narrow"/>
              </a:rPr>
              <a:t>is </a:t>
            </a:r>
            <a:r>
              <a:rPr sz="2800" spc="90" dirty="0">
                <a:solidFill>
                  <a:srgbClr val="FFFFFF"/>
                </a:solidFill>
                <a:latin typeface="Arial Narrow"/>
                <a:cs typeface="Arial Narrow"/>
              </a:rPr>
              <a:t>the </a:t>
            </a:r>
            <a:r>
              <a:rPr sz="2800" spc="100" dirty="0">
                <a:solidFill>
                  <a:srgbClr val="FFFFFF"/>
                </a:solidFill>
                <a:latin typeface="Arial Narrow"/>
                <a:cs typeface="Arial Narrow"/>
              </a:rPr>
              <a:t>specific </a:t>
            </a:r>
            <a:r>
              <a:rPr sz="2800" spc="75" dirty="0">
                <a:solidFill>
                  <a:srgbClr val="FFFFFF"/>
                </a:solidFill>
                <a:latin typeface="Arial Narrow"/>
                <a:cs typeface="Arial Narrow"/>
              </a:rPr>
              <a:t>representation </a:t>
            </a:r>
            <a:r>
              <a:rPr sz="2800" spc="135" dirty="0">
                <a:solidFill>
                  <a:srgbClr val="FFFFFF"/>
                </a:solidFill>
                <a:latin typeface="Arial Narrow"/>
                <a:cs typeface="Arial Narrow"/>
              </a:rPr>
              <a:t>of </a:t>
            </a:r>
            <a:r>
              <a:rPr sz="2800" spc="90" dirty="0">
                <a:solidFill>
                  <a:srgbClr val="FFFFFF"/>
                </a:solidFill>
                <a:latin typeface="Arial Narrow"/>
                <a:cs typeface="Arial Narrow"/>
              </a:rPr>
              <a:t>the  </a:t>
            </a:r>
            <a:r>
              <a:rPr sz="2800" spc="114" dirty="0">
                <a:solidFill>
                  <a:srgbClr val="FFFFFF"/>
                </a:solidFill>
                <a:latin typeface="Arial Narrow"/>
                <a:cs typeface="Arial Narrow"/>
              </a:rPr>
              <a:t>information </a:t>
            </a:r>
            <a:r>
              <a:rPr sz="2800" spc="135" dirty="0">
                <a:solidFill>
                  <a:srgbClr val="FFFFFF"/>
                </a:solidFill>
                <a:latin typeface="Arial Narrow"/>
                <a:cs typeface="Arial Narrow"/>
              </a:rPr>
              <a:t>with </a:t>
            </a:r>
            <a:r>
              <a:rPr sz="2800" spc="110" dirty="0">
                <a:solidFill>
                  <a:srgbClr val="FFFFFF"/>
                </a:solidFill>
                <a:latin typeface="Arial Narrow"/>
                <a:cs typeface="Arial Narrow"/>
              </a:rPr>
              <a:t>which </a:t>
            </a:r>
            <a:r>
              <a:rPr sz="2800" spc="90" dirty="0">
                <a:solidFill>
                  <a:srgbClr val="FFFFFF"/>
                </a:solidFill>
                <a:latin typeface="Arial Narrow"/>
                <a:cs typeface="Arial Narrow"/>
              </a:rPr>
              <a:t>the </a:t>
            </a:r>
            <a:r>
              <a:rPr sz="2800" spc="100" dirty="0">
                <a:solidFill>
                  <a:srgbClr val="FFFFFF"/>
                </a:solidFill>
                <a:latin typeface="Arial Narrow"/>
                <a:cs typeface="Arial Narrow"/>
              </a:rPr>
              <a:t>system  </a:t>
            </a:r>
            <a:r>
              <a:rPr sz="2800" spc="60" dirty="0">
                <a:solidFill>
                  <a:srgbClr val="FFFFFF"/>
                </a:solidFill>
                <a:latin typeface="Arial Narrow"/>
                <a:cs typeface="Arial Narrow"/>
              </a:rPr>
              <a:t>operates. </a:t>
            </a:r>
            <a:r>
              <a:rPr sz="2800" spc="100" dirty="0">
                <a:solidFill>
                  <a:srgbClr val="FFFFFF"/>
                </a:solidFill>
                <a:latin typeface="Arial Narrow"/>
                <a:cs typeface="Arial Narrow"/>
              </a:rPr>
              <a:t>Logic </a:t>
            </a:r>
            <a:r>
              <a:rPr sz="2800" spc="50" dirty="0">
                <a:solidFill>
                  <a:srgbClr val="FFFFFF"/>
                </a:solidFill>
                <a:latin typeface="Arial Narrow"/>
                <a:cs typeface="Arial Narrow"/>
              </a:rPr>
              <a:t>ensures </a:t>
            </a:r>
            <a:r>
              <a:rPr sz="2800" spc="90" dirty="0">
                <a:solidFill>
                  <a:srgbClr val="FFFFFF"/>
                </a:solidFill>
                <a:latin typeface="Arial Narrow"/>
                <a:cs typeface="Arial Narrow"/>
              </a:rPr>
              <a:t>the </a:t>
            </a:r>
            <a:r>
              <a:rPr sz="2800" spc="105" dirty="0">
                <a:solidFill>
                  <a:srgbClr val="FFFFFF"/>
                </a:solidFill>
                <a:latin typeface="Arial Narrow"/>
                <a:cs typeface="Arial Narrow"/>
              </a:rPr>
              <a:t>integrity</a:t>
            </a:r>
            <a:r>
              <a:rPr sz="2800" spc="-44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135" dirty="0">
                <a:solidFill>
                  <a:srgbClr val="FFFFFF"/>
                </a:solidFill>
                <a:latin typeface="Arial Narrow"/>
                <a:cs typeface="Arial Narrow"/>
              </a:rPr>
              <a:t>of  </a:t>
            </a:r>
            <a:r>
              <a:rPr sz="2800" spc="85" dirty="0">
                <a:solidFill>
                  <a:srgbClr val="FFFFFF"/>
                </a:solidFill>
                <a:latin typeface="Arial Narrow"/>
                <a:cs typeface="Arial Narrow"/>
              </a:rPr>
              <a:t>data </a:t>
            </a:r>
            <a:r>
              <a:rPr sz="2800" spc="75" dirty="0">
                <a:solidFill>
                  <a:srgbClr val="FFFFFF"/>
                </a:solidFill>
                <a:latin typeface="Arial Narrow"/>
                <a:cs typeface="Arial Narrow"/>
              </a:rPr>
              <a:t>and </a:t>
            </a:r>
            <a:r>
              <a:rPr sz="2800" spc="100" dirty="0">
                <a:solidFill>
                  <a:srgbClr val="FFFFFF"/>
                </a:solidFill>
                <a:latin typeface="Arial Narrow"/>
                <a:cs typeface="Arial Narrow"/>
              </a:rPr>
              <a:t>allows </a:t>
            </a:r>
            <a:r>
              <a:rPr sz="2800" spc="140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2800" spc="-44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2800" spc="55" dirty="0">
                <a:solidFill>
                  <a:srgbClr val="FFFFFF"/>
                </a:solidFill>
                <a:latin typeface="Arial Narrow"/>
                <a:cs typeface="Arial Narrow"/>
              </a:rPr>
              <a:t>derive </a:t>
            </a:r>
            <a:r>
              <a:rPr sz="2800" spc="114" dirty="0">
                <a:solidFill>
                  <a:srgbClr val="FFFFFF"/>
                </a:solidFill>
                <a:latin typeface="Arial Narrow"/>
                <a:cs typeface="Arial Narrow"/>
              </a:rPr>
              <a:t>it.</a:t>
            </a:r>
            <a:endParaRPr sz="2800">
              <a:latin typeface="Arial Narrow"/>
              <a:cs typeface="Arial Narrow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739384" y="1402080"/>
            <a:ext cx="6452616" cy="51495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6701" y="514553"/>
            <a:ext cx="1286256" cy="10061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30958" y="514553"/>
            <a:ext cx="2063242" cy="100614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63044" cy="68579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7803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6701" y="514553"/>
            <a:ext cx="1286256" cy="10061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30958" y="514553"/>
            <a:ext cx="1596390" cy="100614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12700" marR="5080">
              <a:lnSpc>
                <a:spcPts val="3020"/>
              </a:lnSpc>
              <a:spcBef>
                <a:spcPts val="480"/>
              </a:spcBef>
            </a:pPr>
            <a:r>
              <a:rPr sz="2800" spc="50" dirty="0"/>
              <a:t>Represents</a:t>
            </a:r>
            <a:r>
              <a:rPr sz="2800" spc="-15" dirty="0"/>
              <a:t> </a:t>
            </a:r>
            <a:r>
              <a:rPr sz="2800" spc="90" dirty="0"/>
              <a:t>the</a:t>
            </a:r>
            <a:r>
              <a:rPr sz="2800" spc="-25" dirty="0"/>
              <a:t> </a:t>
            </a:r>
            <a:r>
              <a:rPr sz="2800" spc="90" dirty="0"/>
              <a:t>model</a:t>
            </a:r>
            <a:r>
              <a:rPr sz="2800" spc="-40" dirty="0"/>
              <a:t> </a:t>
            </a:r>
            <a:r>
              <a:rPr sz="2800" spc="100" dirty="0"/>
              <a:t>in</a:t>
            </a:r>
            <a:r>
              <a:rPr sz="2800" spc="-15" dirty="0"/>
              <a:t> </a:t>
            </a:r>
            <a:r>
              <a:rPr sz="2800" spc="35" dirty="0"/>
              <a:t>a</a:t>
            </a:r>
            <a:r>
              <a:rPr sz="2800" spc="-25" dirty="0"/>
              <a:t> </a:t>
            </a:r>
            <a:r>
              <a:rPr sz="2800" spc="90" dirty="0"/>
              <a:t>suitable</a:t>
            </a:r>
            <a:r>
              <a:rPr sz="2800" spc="-25" dirty="0"/>
              <a:t> </a:t>
            </a:r>
            <a:r>
              <a:rPr sz="2800" spc="130" dirty="0"/>
              <a:t>format</a:t>
            </a:r>
            <a:r>
              <a:rPr sz="2800" spc="-10" dirty="0"/>
              <a:t> </a:t>
            </a:r>
            <a:r>
              <a:rPr sz="2800" spc="140" dirty="0"/>
              <a:t>to</a:t>
            </a:r>
            <a:r>
              <a:rPr sz="2800" spc="-35" dirty="0"/>
              <a:t> </a:t>
            </a:r>
            <a:r>
              <a:rPr sz="2800" spc="100" dirty="0"/>
              <a:t>interact</a:t>
            </a:r>
            <a:r>
              <a:rPr sz="2800" spc="-25" dirty="0"/>
              <a:t> </a:t>
            </a:r>
            <a:r>
              <a:rPr sz="2800" spc="75" dirty="0"/>
              <a:t>and</a:t>
            </a:r>
            <a:r>
              <a:rPr sz="2800" spc="-25" dirty="0"/>
              <a:t> </a:t>
            </a:r>
            <a:r>
              <a:rPr sz="2800" spc="65" dirty="0"/>
              <a:t>access</a:t>
            </a:r>
            <a:r>
              <a:rPr sz="2800" spc="-15" dirty="0"/>
              <a:t> </a:t>
            </a:r>
            <a:r>
              <a:rPr sz="2800" spc="90" dirty="0"/>
              <a:t>the</a:t>
            </a:r>
            <a:r>
              <a:rPr sz="2800" spc="-25" dirty="0"/>
              <a:t> </a:t>
            </a:r>
            <a:r>
              <a:rPr sz="2800" spc="50" dirty="0"/>
              <a:t>data,  </a:t>
            </a:r>
            <a:r>
              <a:rPr sz="2800" spc="85" dirty="0"/>
              <a:t>usually</a:t>
            </a:r>
            <a:r>
              <a:rPr sz="2800" spc="-25" dirty="0"/>
              <a:t> </a:t>
            </a:r>
            <a:r>
              <a:rPr sz="2800" spc="75" dirty="0"/>
              <a:t>called</a:t>
            </a:r>
            <a:r>
              <a:rPr sz="2800" spc="-25" dirty="0"/>
              <a:t> </a:t>
            </a:r>
            <a:r>
              <a:rPr sz="2800" spc="55" dirty="0"/>
              <a:t>"User</a:t>
            </a:r>
            <a:r>
              <a:rPr sz="2800" spc="-25" dirty="0"/>
              <a:t> </a:t>
            </a:r>
            <a:r>
              <a:rPr sz="2800" spc="85" dirty="0"/>
              <a:t>Interface"</a:t>
            </a:r>
            <a:r>
              <a:rPr sz="2800" spc="-15" dirty="0"/>
              <a:t> </a:t>
            </a:r>
            <a:r>
              <a:rPr sz="2800" spc="-10" dirty="0"/>
              <a:t>(GUI</a:t>
            </a:r>
            <a:r>
              <a:rPr sz="2800" spc="-25" dirty="0"/>
              <a:t> </a:t>
            </a:r>
            <a:r>
              <a:rPr sz="2800" spc="40" dirty="0"/>
              <a:t>Java,</a:t>
            </a:r>
            <a:r>
              <a:rPr sz="2800" spc="-10" dirty="0"/>
              <a:t> </a:t>
            </a:r>
            <a:r>
              <a:rPr sz="2800" spc="25" dirty="0"/>
              <a:t>HTML,</a:t>
            </a:r>
            <a:r>
              <a:rPr sz="2800" spc="-45" dirty="0"/>
              <a:t> </a:t>
            </a:r>
            <a:r>
              <a:rPr sz="2800" spc="55" dirty="0"/>
              <a:t>XML).</a:t>
            </a:r>
            <a:endParaRPr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24001" y="1678304"/>
            <a:ext cx="10040620" cy="1220470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12700" marR="5080" algn="just">
              <a:lnSpc>
                <a:spcPct val="90000"/>
              </a:lnSpc>
              <a:spcBef>
                <a:spcPts val="430"/>
              </a:spcBef>
            </a:pPr>
            <a:r>
              <a:rPr sz="2800" spc="125" dirty="0"/>
              <a:t>It</a:t>
            </a:r>
            <a:r>
              <a:rPr sz="2800" spc="-20" dirty="0"/>
              <a:t> </a:t>
            </a:r>
            <a:r>
              <a:rPr sz="2800" spc="100" dirty="0"/>
              <a:t>is</a:t>
            </a:r>
            <a:r>
              <a:rPr sz="2800" spc="-20" dirty="0"/>
              <a:t> </a:t>
            </a:r>
            <a:r>
              <a:rPr sz="2800" spc="90" dirty="0"/>
              <a:t>the</a:t>
            </a:r>
            <a:r>
              <a:rPr sz="2800" spc="-20" dirty="0"/>
              <a:t> </a:t>
            </a:r>
            <a:r>
              <a:rPr sz="2800" spc="110" dirty="0"/>
              <a:t>link</a:t>
            </a:r>
            <a:r>
              <a:rPr sz="2800" spc="-20" dirty="0"/>
              <a:t> </a:t>
            </a:r>
            <a:r>
              <a:rPr sz="2800" spc="65" dirty="0"/>
              <a:t>between</a:t>
            </a:r>
            <a:r>
              <a:rPr sz="2800" spc="-20" dirty="0"/>
              <a:t> </a:t>
            </a:r>
            <a:r>
              <a:rPr sz="2800" spc="90" dirty="0"/>
              <a:t>the</a:t>
            </a:r>
            <a:r>
              <a:rPr sz="2800" spc="-20" dirty="0"/>
              <a:t> </a:t>
            </a:r>
            <a:r>
              <a:rPr sz="2800" spc="85" dirty="0"/>
              <a:t>view</a:t>
            </a:r>
            <a:r>
              <a:rPr sz="2800" spc="-20" dirty="0"/>
              <a:t> </a:t>
            </a:r>
            <a:r>
              <a:rPr sz="2800" spc="75" dirty="0"/>
              <a:t>and</a:t>
            </a:r>
            <a:r>
              <a:rPr sz="2800" spc="-20" dirty="0"/>
              <a:t> </a:t>
            </a:r>
            <a:r>
              <a:rPr sz="2800" spc="90" dirty="0"/>
              <a:t>the</a:t>
            </a:r>
            <a:r>
              <a:rPr sz="2800" spc="-20" dirty="0"/>
              <a:t> </a:t>
            </a:r>
            <a:r>
              <a:rPr sz="2800" spc="65" dirty="0"/>
              <a:t>model,</a:t>
            </a:r>
            <a:r>
              <a:rPr sz="2800" spc="-35" dirty="0"/>
              <a:t> </a:t>
            </a:r>
            <a:r>
              <a:rPr sz="2800" spc="100" dirty="0"/>
              <a:t>is</a:t>
            </a:r>
            <a:r>
              <a:rPr sz="2800" spc="-20" dirty="0"/>
              <a:t> </a:t>
            </a:r>
            <a:r>
              <a:rPr sz="2800" spc="75" dirty="0"/>
              <a:t>responsible</a:t>
            </a:r>
            <a:r>
              <a:rPr sz="2800" spc="-20" dirty="0"/>
              <a:t> </a:t>
            </a:r>
            <a:r>
              <a:rPr sz="2800" spc="125" dirty="0"/>
              <a:t>for</a:t>
            </a:r>
            <a:r>
              <a:rPr sz="2800" spc="-25" dirty="0"/>
              <a:t> </a:t>
            </a:r>
            <a:r>
              <a:rPr sz="2800" spc="75" dirty="0"/>
              <a:t>receiving  and</a:t>
            </a:r>
            <a:r>
              <a:rPr sz="2800" spc="-20" dirty="0"/>
              <a:t> </a:t>
            </a:r>
            <a:r>
              <a:rPr sz="2800" spc="80" dirty="0"/>
              <a:t>responding</a:t>
            </a:r>
            <a:r>
              <a:rPr sz="2800" spc="-50" dirty="0"/>
              <a:t> </a:t>
            </a:r>
            <a:r>
              <a:rPr sz="2800" spc="150" dirty="0"/>
              <a:t>to</a:t>
            </a:r>
            <a:r>
              <a:rPr sz="2800" spc="-20" dirty="0"/>
              <a:t> </a:t>
            </a:r>
            <a:r>
              <a:rPr sz="2800" spc="50" dirty="0"/>
              <a:t>events,</a:t>
            </a:r>
            <a:r>
              <a:rPr sz="2800" spc="-30" dirty="0"/>
              <a:t> </a:t>
            </a:r>
            <a:r>
              <a:rPr sz="2800" spc="105" dirty="0"/>
              <a:t>typically</a:t>
            </a:r>
            <a:r>
              <a:rPr sz="2800" spc="-15" dirty="0"/>
              <a:t> </a:t>
            </a:r>
            <a:r>
              <a:rPr sz="2800" spc="60" dirty="0"/>
              <a:t>user</a:t>
            </a:r>
            <a:r>
              <a:rPr sz="2800" spc="-30" dirty="0"/>
              <a:t> </a:t>
            </a:r>
            <a:r>
              <a:rPr sz="2800" spc="100" dirty="0"/>
              <a:t>actions</a:t>
            </a:r>
            <a:r>
              <a:rPr sz="2800" spc="-10" dirty="0"/>
              <a:t> </a:t>
            </a:r>
            <a:r>
              <a:rPr sz="2800" spc="75" dirty="0"/>
              <a:t>and</a:t>
            </a:r>
            <a:r>
              <a:rPr sz="2800" spc="-20" dirty="0"/>
              <a:t> </a:t>
            </a:r>
            <a:r>
              <a:rPr sz="2800" spc="75" dirty="0"/>
              <a:t>invokes</a:t>
            </a:r>
            <a:r>
              <a:rPr sz="2800" spc="-20" dirty="0"/>
              <a:t> </a:t>
            </a:r>
            <a:r>
              <a:rPr sz="2800" spc="65" dirty="0"/>
              <a:t>changes</a:t>
            </a:r>
            <a:r>
              <a:rPr sz="2800" spc="-20" dirty="0"/>
              <a:t> </a:t>
            </a:r>
            <a:r>
              <a:rPr sz="2800" spc="90" dirty="0"/>
              <a:t>on  the</a:t>
            </a:r>
            <a:r>
              <a:rPr sz="2800" spc="-30" dirty="0"/>
              <a:t> </a:t>
            </a:r>
            <a:r>
              <a:rPr sz="2800" spc="100" dirty="0"/>
              <a:t>model</a:t>
            </a:r>
            <a:r>
              <a:rPr sz="2800" spc="-45" dirty="0"/>
              <a:t> </a:t>
            </a:r>
            <a:r>
              <a:rPr sz="2800" spc="75" dirty="0"/>
              <a:t>and</a:t>
            </a:r>
            <a:r>
              <a:rPr sz="2800" spc="-25" dirty="0"/>
              <a:t> </a:t>
            </a:r>
            <a:r>
              <a:rPr sz="2800" spc="80" dirty="0"/>
              <a:t>probably</a:t>
            </a:r>
            <a:r>
              <a:rPr sz="2800" spc="-40" dirty="0"/>
              <a:t> </a:t>
            </a:r>
            <a:r>
              <a:rPr sz="2800" spc="100" dirty="0"/>
              <a:t>in</a:t>
            </a:r>
            <a:r>
              <a:rPr sz="2800" spc="-30" dirty="0"/>
              <a:t> </a:t>
            </a:r>
            <a:r>
              <a:rPr sz="2800" spc="90" dirty="0"/>
              <a:t>the</a:t>
            </a:r>
            <a:r>
              <a:rPr sz="2800" spc="-30" dirty="0"/>
              <a:t> </a:t>
            </a:r>
            <a:r>
              <a:rPr sz="2800" spc="40" dirty="0"/>
              <a:t>view.</a:t>
            </a:r>
            <a:endParaRPr sz="2800"/>
          </a:p>
        </p:txBody>
      </p:sp>
      <p:sp>
        <p:nvSpPr>
          <p:cNvPr id="3" name="object 3"/>
          <p:cNvSpPr/>
          <p:nvPr/>
        </p:nvSpPr>
        <p:spPr>
          <a:xfrm>
            <a:off x="736701" y="514553"/>
            <a:ext cx="1286256" cy="10061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30958" y="514553"/>
            <a:ext cx="3512439" cy="10061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8400" y="547700"/>
            <a:ext cx="2429764" cy="9147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55700" y="1580540"/>
            <a:ext cx="8565515" cy="4755515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60"/>
              </a:spcBef>
              <a:buFont typeface="Arial"/>
              <a:buChar char="•"/>
              <a:tabLst>
                <a:tab pos="241935" algn="l"/>
              </a:tabLst>
            </a:pPr>
            <a:r>
              <a:rPr sz="2800" spc="75" dirty="0">
                <a:latin typeface="Arial Narrow"/>
                <a:cs typeface="Arial Narrow"/>
              </a:rPr>
              <a:t>Organization</a:t>
            </a:r>
            <a:endParaRPr sz="2800">
              <a:latin typeface="Arial Narrow"/>
              <a:cs typeface="Arial Narrow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41935" algn="l"/>
              </a:tabLst>
            </a:pPr>
            <a:r>
              <a:rPr sz="2800" spc="50" dirty="0">
                <a:latin typeface="Arial Narrow"/>
                <a:cs typeface="Arial Narrow"/>
              </a:rPr>
              <a:t>Rapid </a:t>
            </a:r>
            <a:r>
              <a:rPr sz="2800" spc="90" dirty="0">
                <a:latin typeface="Arial Narrow"/>
                <a:cs typeface="Arial Narrow"/>
              </a:rPr>
              <a:t>Application</a:t>
            </a:r>
            <a:r>
              <a:rPr sz="2800" spc="-114" dirty="0">
                <a:latin typeface="Arial Narrow"/>
                <a:cs typeface="Arial Narrow"/>
              </a:rPr>
              <a:t> </a:t>
            </a:r>
            <a:r>
              <a:rPr sz="2800" spc="75" dirty="0">
                <a:latin typeface="Arial Narrow"/>
                <a:cs typeface="Arial Narrow"/>
              </a:rPr>
              <a:t>Development</a:t>
            </a:r>
            <a:endParaRPr sz="2800">
              <a:latin typeface="Arial Narrow"/>
              <a:cs typeface="Arial Narrow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41935" algn="l"/>
              </a:tabLst>
            </a:pPr>
            <a:r>
              <a:rPr sz="2800" spc="50" dirty="0">
                <a:latin typeface="Arial Narrow"/>
                <a:cs typeface="Arial Narrow"/>
              </a:rPr>
              <a:t>Reusing</a:t>
            </a:r>
            <a:r>
              <a:rPr sz="2800" spc="-40" dirty="0">
                <a:latin typeface="Arial Narrow"/>
                <a:cs typeface="Arial Narrow"/>
              </a:rPr>
              <a:t> </a:t>
            </a:r>
            <a:r>
              <a:rPr sz="2800" spc="10" dirty="0">
                <a:latin typeface="Arial Narrow"/>
                <a:cs typeface="Arial Narrow"/>
              </a:rPr>
              <a:t>Code</a:t>
            </a:r>
            <a:endParaRPr sz="2800">
              <a:latin typeface="Arial Narrow"/>
              <a:cs typeface="Arial Narrow"/>
            </a:endParaRPr>
          </a:p>
          <a:p>
            <a:pPr marL="241300" indent="-228600">
              <a:lnSpc>
                <a:spcPct val="100000"/>
              </a:lnSpc>
              <a:spcBef>
                <a:spcPts val="675"/>
              </a:spcBef>
              <a:buFont typeface="Arial"/>
              <a:buChar char="•"/>
              <a:tabLst>
                <a:tab pos="241935" algn="l"/>
              </a:tabLst>
            </a:pPr>
            <a:r>
              <a:rPr sz="2800" spc="60" dirty="0">
                <a:latin typeface="Arial Narrow"/>
                <a:cs typeface="Arial Narrow"/>
              </a:rPr>
              <a:t>Parallel</a:t>
            </a:r>
            <a:r>
              <a:rPr sz="2800" spc="-10" dirty="0">
                <a:latin typeface="Arial Narrow"/>
                <a:cs typeface="Arial Narrow"/>
              </a:rPr>
              <a:t> </a:t>
            </a:r>
            <a:r>
              <a:rPr sz="2800" spc="80" dirty="0">
                <a:latin typeface="Arial Narrow"/>
                <a:cs typeface="Arial Narrow"/>
              </a:rPr>
              <a:t>development</a:t>
            </a:r>
            <a:endParaRPr sz="2800">
              <a:latin typeface="Arial Narrow"/>
              <a:cs typeface="Arial Narrow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41935" algn="l"/>
              </a:tabLst>
            </a:pPr>
            <a:r>
              <a:rPr sz="2800" spc="125" dirty="0">
                <a:latin typeface="Arial Narrow"/>
                <a:cs typeface="Arial Narrow"/>
              </a:rPr>
              <a:t>It</a:t>
            </a:r>
            <a:r>
              <a:rPr sz="2800" spc="-25" dirty="0">
                <a:latin typeface="Arial Narrow"/>
                <a:cs typeface="Arial Narrow"/>
              </a:rPr>
              <a:t> </a:t>
            </a:r>
            <a:r>
              <a:rPr sz="2800" spc="75" dirty="0">
                <a:latin typeface="Arial Narrow"/>
                <a:cs typeface="Arial Narrow"/>
              </a:rPr>
              <a:t>presents</a:t>
            </a:r>
            <a:r>
              <a:rPr sz="2800" spc="-25" dirty="0">
                <a:latin typeface="Arial Narrow"/>
                <a:cs typeface="Arial Narrow"/>
              </a:rPr>
              <a:t> </a:t>
            </a:r>
            <a:r>
              <a:rPr sz="2800" spc="90" dirty="0">
                <a:latin typeface="Arial Narrow"/>
                <a:cs typeface="Arial Narrow"/>
              </a:rPr>
              <a:t>the</a:t>
            </a:r>
            <a:r>
              <a:rPr sz="2800" spc="-40" dirty="0">
                <a:latin typeface="Arial Narrow"/>
                <a:cs typeface="Arial Narrow"/>
              </a:rPr>
              <a:t> </a:t>
            </a:r>
            <a:r>
              <a:rPr sz="2800" spc="75" dirty="0">
                <a:latin typeface="Arial Narrow"/>
                <a:cs typeface="Arial Narrow"/>
              </a:rPr>
              <a:t>same</a:t>
            </a:r>
            <a:r>
              <a:rPr sz="2800" spc="-30" dirty="0">
                <a:latin typeface="Arial Narrow"/>
                <a:cs typeface="Arial Narrow"/>
              </a:rPr>
              <a:t> </a:t>
            </a:r>
            <a:r>
              <a:rPr sz="2800" spc="114" dirty="0">
                <a:latin typeface="Arial Narrow"/>
                <a:cs typeface="Arial Narrow"/>
              </a:rPr>
              <a:t>information</a:t>
            </a:r>
            <a:r>
              <a:rPr sz="2800" spc="-25" dirty="0">
                <a:latin typeface="Arial Narrow"/>
                <a:cs typeface="Arial Narrow"/>
              </a:rPr>
              <a:t> </a:t>
            </a:r>
            <a:r>
              <a:rPr sz="2800" spc="105" dirty="0">
                <a:latin typeface="Arial Narrow"/>
                <a:cs typeface="Arial Narrow"/>
              </a:rPr>
              <a:t>in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100" dirty="0">
                <a:latin typeface="Arial Narrow"/>
                <a:cs typeface="Arial Narrow"/>
              </a:rPr>
              <a:t>different</a:t>
            </a:r>
            <a:r>
              <a:rPr sz="2800" spc="-25" dirty="0">
                <a:latin typeface="Arial Narrow"/>
                <a:cs typeface="Arial Narrow"/>
              </a:rPr>
              <a:t> </a:t>
            </a:r>
            <a:r>
              <a:rPr sz="2800" spc="75" dirty="0">
                <a:latin typeface="Arial Narrow"/>
                <a:cs typeface="Arial Narrow"/>
              </a:rPr>
              <a:t>ways.</a:t>
            </a:r>
            <a:endParaRPr sz="2800">
              <a:latin typeface="Arial Narrow"/>
              <a:cs typeface="Arial Narrow"/>
            </a:endParaRPr>
          </a:p>
          <a:p>
            <a:pPr marL="241300" marR="942340" indent="-228600">
              <a:lnSpc>
                <a:spcPts val="3020"/>
              </a:lnSpc>
              <a:spcBef>
                <a:spcPts val="1045"/>
              </a:spcBef>
              <a:buFont typeface="Arial"/>
              <a:buChar char="•"/>
              <a:tabLst>
                <a:tab pos="241935" algn="l"/>
              </a:tabLst>
            </a:pPr>
            <a:r>
              <a:rPr sz="2800" spc="30" dirty="0">
                <a:latin typeface="Arial Narrow"/>
                <a:cs typeface="Arial Narrow"/>
              </a:rPr>
              <a:t>The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80" dirty="0">
                <a:latin typeface="Arial Narrow"/>
                <a:cs typeface="Arial Narrow"/>
              </a:rPr>
              <a:t>views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75" dirty="0">
                <a:latin typeface="Arial Narrow"/>
                <a:cs typeface="Arial Narrow"/>
              </a:rPr>
              <a:t>and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100" dirty="0">
                <a:latin typeface="Arial Narrow"/>
                <a:cs typeface="Arial Narrow"/>
              </a:rPr>
              <a:t>application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75" dirty="0">
                <a:latin typeface="Arial Narrow"/>
                <a:cs typeface="Arial Narrow"/>
              </a:rPr>
              <a:t>behavior</a:t>
            </a:r>
            <a:r>
              <a:rPr sz="2800" spc="-30" dirty="0">
                <a:latin typeface="Arial Narrow"/>
                <a:cs typeface="Arial Narrow"/>
              </a:rPr>
              <a:t> </a:t>
            </a:r>
            <a:r>
              <a:rPr sz="2800" spc="90" dirty="0">
                <a:latin typeface="Arial Narrow"/>
                <a:cs typeface="Arial Narrow"/>
              </a:rPr>
              <a:t>should</a:t>
            </a:r>
            <a:r>
              <a:rPr sz="2800" spc="-30" dirty="0">
                <a:latin typeface="Arial Narrow"/>
                <a:cs typeface="Arial Narrow"/>
              </a:rPr>
              <a:t> </a:t>
            </a:r>
            <a:r>
              <a:rPr sz="2800" spc="90" dirty="0">
                <a:latin typeface="Arial Narrow"/>
                <a:cs typeface="Arial Narrow"/>
              </a:rPr>
              <a:t>reflect</a:t>
            </a:r>
            <a:r>
              <a:rPr sz="2800" spc="-10" dirty="0">
                <a:latin typeface="Arial Narrow"/>
                <a:cs typeface="Arial Narrow"/>
              </a:rPr>
              <a:t> </a:t>
            </a:r>
            <a:r>
              <a:rPr sz="2800" spc="90" dirty="0">
                <a:latin typeface="Arial Narrow"/>
                <a:cs typeface="Arial Narrow"/>
              </a:rPr>
              <a:t>the  </a:t>
            </a:r>
            <a:r>
              <a:rPr sz="2800" spc="100" dirty="0">
                <a:latin typeface="Arial Narrow"/>
                <a:cs typeface="Arial Narrow"/>
              </a:rPr>
              <a:t>manipulations </a:t>
            </a:r>
            <a:r>
              <a:rPr sz="2800" spc="135" dirty="0">
                <a:latin typeface="Arial Narrow"/>
                <a:cs typeface="Arial Narrow"/>
              </a:rPr>
              <a:t>of </a:t>
            </a:r>
            <a:r>
              <a:rPr sz="2800" spc="90" dirty="0">
                <a:latin typeface="Arial Narrow"/>
                <a:cs typeface="Arial Narrow"/>
              </a:rPr>
              <a:t>the </a:t>
            </a:r>
            <a:r>
              <a:rPr sz="2800" spc="85" dirty="0">
                <a:latin typeface="Arial Narrow"/>
                <a:cs typeface="Arial Narrow"/>
              </a:rPr>
              <a:t>data</a:t>
            </a:r>
            <a:r>
              <a:rPr sz="2800" spc="-455" dirty="0">
                <a:latin typeface="Arial Narrow"/>
                <a:cs typeface="Arial Narrow"/>
              </a:rPr>
              <a:t> </a:t>
            </a:r>
            <a:r>
              <a:rPr sz="2800" spc="80" dirty="0">
                <a:latin typeface="Arial Narrow"/>
                <a:cs typeface="Arial Narrow"/>
              </a:rPr>
              <a:t>immediately.</a:t>
            </a:r>
            <a:endParaRPr sz="2800">
              <a:latin typeface="Arial Narrow"/>
              <a:cs typeface="Arial Narrow"/>
            </a:endParaRPr>
          </a:p>
          <a:p>
            <a:pPr marL="241300" marR="5080" indent="-228600">
              <a:lnSpc>
                <a:spcPct val="90000"/>
              </a:lnSpc>
              <a:spcBef>
                <a:spcPts val="965"/>
              </a:spcBef>
              <a:buFont typeface="Arial"/>
              <a:buChar char="•"/>
              <a:tabLst>
                <a:tab pos="241935" algn="l"/>
              </a:tabLst>
            </a:pPr>
            <a:r>
              <a:rPr sz="2800" spc="125" dirty="0">
                <a:latin typeface="Arial Narrow"/>
                <a:cs typeface="Arial Narrow"/>
              </a:rPr>
              <a:t>It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100" dirty="0">
                <a:latin typeface="Arial Narrow"/>
                <a:cs typeface="Arial Narrow"/>
              </a:rPr>
              <a:t>allows</a:t>
            </a:r>
            <a:r>
              <a:rPr sz="2800" spc="-15" dirty="0">
                <a:latin typeface="Arial Narrow"/>
                <a:cs typeface="Arial Narrow"/>
              </a:rPr>
              <a:t> </a:t>
            </a:r>
            <a:r>
              <a:rPr sz="2800" spc="100" dirty="0">
                <a:latin typeface="Arial Narrow"/>
                <a:cs typeface="Arial Narrow"/>
              </a:rPr>
              <a:t>different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60" dirty="0">
                <a:latin typeface="Arial Narrow"/>
                <a:cs typeface="Arial Narrow"/>
              </a:rPr>
              <a:t>user</a:t>
            </a:r>
            <a:r>
              <a:rPr sz="2800" spc="-25" dirty="0">
                <a:latin typeface="Arial Narrow"/>
                <a:cs typeface="Arial Narrow"/>
              </a:rPr>
              <a:t> </a:t>
            </a:r>
            <a:r>
              <a:rPr sz="2800" spc="85" dirty="0">
                <a:latin typeface="Arial Narrow"/>
                <a:cs typeface="Arial Narrow"/>
              </a:rPr>
              <a:t>interface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85" dirty="0">
                <a:latin typeface="Arial Narrow"/>
                <a:cs typeface="Arial Narrow"/>
              </a:rPr>
              <a:t>standards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90" dirty="0">
                <a:latin typeface="Arial Narrow"/>
                <a:cs typeface="Arial Narrow"/>
              </a:rPr>
              <a:t>or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125" dirty="0">
                <a:latin typeface="Arial Narrow"/>
                <a:cs typeface="Arial Narrow"/>
              </a:rPr>
              <a:t>port</a:t>
            </a:r>
            <a:r>
              <a:rPr sz="2800" spc="-45" dirty="0">
                <a:latin typeface="Arial Narrow"/>
                <a:cs typeface="Arial Narrow"/>
              </a:rPr>
              <a:t> </a:t>
            </a:r>
            <a:r>
              <a:rPr sz="2800" spc="155" dirty="0">
                <a:latin typeface="Arial Narrow"/>
                <a:cs typeface="Arial Narrow"/>
              </a:rPr>
              <a:t>it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150" dirty="0">
                <a:latin typeface="Arial Narrow"/>
                <a:cs typeface="Arial Narrow"/>
              </a:rPr>
              <a:t>to</a:t>
            </a:r>
            <a:r>
              <a:rPr sz="2800" spc="-20" dirty="0">
                <a:latin typeface="Arial Narrow"/>
                <a:cs typeface="Arial Narrow"/>
              </a:rPr>
              <a:t> </a:t>
            </a:r>
            <a:r>
              <a:rPr sz="2800" spc="85" dirty="0">
                <a:latin typeface="Arial Narrow"/>
                <a:cs typeface="Arial Narrow"/>
              </a:rPr>
              <a:t>other  environments </a:t>
            </a:r>
            <a:r>
              <a:rPr sz="2800" spc="55" dirty="0">
                <a:latin typeface="Arial Narrow"/>
                <a:cs typeface="Arial Narrow"/>
              </a:rPr>
              <a:t>where </a:t>
            </a:r>
            <a:r>
              <a:rPr sz="2800" spc="90" dirty="0">
                <a:latin typeface="Arial Narrow"/>
                <a:cs typeface="Arial Narrow"/>
              </a:rPr>
              <a:t>the </a:t>
            </a:r>
            <a:r>
              <a:rPr sz="2800" spc="100" dirty="0">
                <a:latin typeface="Arial Narrow"/>
                <a:cs typeface="Arial Narrow"/>
              </a:rPr>
              <a:t>application </a:t>
            </a:r>
            <a:r>
              <a:rPr sz="2800" spc="75" dirty="0">
                <a:latin typeface="Arial Narrow"/>
                <a:cs typeface="Arial Narrow"/>
              </a:rPr>
              <a:t>code </a:t>
            </a:r>
            <a:r>
              <a:rPr sz="2800" spc="90" dirty="0">
                <a:latin typeface="Arial Narrow"/>
                <a:cs typeface="Arial Narrow"/>
              </a:rPr>
              <a:t>should </a:t>
            </a:r>
            <a:r>
              <a:rPr sz="2800" spc="125" dirty="0">
                <a:latin typeface="Arial Narrow"/>
                <a:cs typeface="Arial Narrow"/>
              </a:rPr>
              <a:t>not </a:t>
            </a:r>
            <a:r>
              <a:rPr sz="2800" spc="35" dirty="0">
                <a:latin typeface="Arial Narrow"/>
                <a:cs typeface="Arial Narrow"/>
              </a:rPr>
              <a:t>be  </a:t>
            </a:r>
            <a:r>
              <a:rPr sz="2800" spc="85" dirty="0">
                <a:latin typeface="Arial Narrow"/>
                <a:cs typeface="Arial Narrow"/>
              </a:rPr>
              <a:t>affected.</a:t>
            </a:r>
            <a:endParaRPr sz="2800">
              <a:latin typeface="Arial Narrow"/>
              <a:cs typeface="Arial Narro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676888" y="0"/>
            <a:ext cx="309880" cy="6858000"/>
          </a:xfrm>
          <a:custGeom>
            <a:avLst/>
            <a:gdLst/>
            <a:ahLst/>
            <a:cxnLst/>
            <a:rect l="l" t="t" r="r" b="b"/>
            <a:pathLst>
              <a:path w="309879" h="6858000">
                <a:moveTo>
                  <a:pt x="0" y="6858000"/>
                </a:moveTo>
                <a:lnTo>
                  <a:pt x="309372" y="6858000"/>
                </a:lnTo>
                <a:lnTo>
                  <a:pt x="30937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99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205971" y="0"/>
            <a:ext cx="309880" cy="6858000"/>
          </a:xfrm>
          <a:custGeom>
            <a:avLst/>
            <a:gdLst/>
            <a:ahLst/>
            <a:cxnLst/>
            <a:rect l="l" t="t" r="r" b="b"/>
            <a:pathLst>
              <a:path w="309879" h="6858000">
                <a:moveTo>
                  <a:pt x="0" y="6858000"/>
                </a:moveTo>
                <a:lnTo>
                  <a:pt x="309372" y="6858000"/>
                </a:lnTo>
                <a:lnTo>
                  <a:pt x="30937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EDB11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735056" y="0"/>
            <a:ext cx="309880" cy="6858000"/>
          </a:xfrm>
          <a:custGeom>
            <a:avLst/>
            <a:gdLst/>
            <a:ahLst/>
            <a:cxnLst/>
            <a:rect l="l" t="t" r="r" b="b"/>
            <a:pathLst>
              <a:path w="309879" h="6858000">
                <a:moveTo>
                  <a:pt x="0" y="6858000"/>
                </a:moveTo>
                <a:lnTo>
                  <a:pt x="309372" y="6858000"/>
                </a:lnTo>
                <a:lnTo>
                  <a:pt x="30937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D40E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189464" y="0"/>
            <a:ext cx="309880" cy="6858000"/>
          </a:xfrm>
          <a:custGeom>
            <a:avLst/>
            <a:gdLst/>
            <a:ahLst/>
            <a:cxnLst/>
            <a:rect l="l" t="t" r="r" b="b"/>
            <a:pathLst>
              <a:path w="309879" h="6858000">
                <a:moveTo>
                  <a:pt x="0" y="6858000"/>
                </a:moveTo>
                <a:lnTo>
                  <a:pt x="309372" y="6858000"/>
                </a:lnTo>
                <a:lnTo>
                  <a:pt x="30937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3369E8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41832" y="2068067"/>
            <a:ext cx="10241280" cy="4136390"/>
          </a:xfrm>
          <a:custGeom>
            <a:avLst/>
            <a:gdLst/>
            <a:ahLst/>
            <a:cxnLst/>
            <a:rect l="l" t="t" r="r" b="b"/>
            <a:pathLst>
              <a:path w="10241280" h="4136390">
                <a:moveTo>
                  <a:pt x="9551924" y="0"/>
                </a:moveTo>
                <a:lnTo>
                  <a:pt x="689356" y="0"/>
                </a:lnTo>
                <a:lnTo>
                  <a:pt x="642159" y="1590"/>
                </a:lnTo>
                <a:lnTo>
                  <a:pt x="595817" y="6292"/>
                </a:lnTo>
                <a:lnTo>
                  <a:pt x="550430" y="14004"/>
                </a:lnTo>
                <a:lnTo>
                  <a:pt x="506102" y="24622"/>
                </a:lnTo>
                <a:lnTo>
                  <a:pt x="462935" y="38045"/>
                </a:lnTo>
                <a:lnTo>
                  <a:pt x="421032" y="54169"/>
                </a:lnTo>
                <a:lnTo>
                  <a:pt x="380497" y="72892"/>
                </a:lnTo>
                <a:lnTo>
                  <a:pt x="341430" y="94111"/>
                </a:lnTo>
                <a:lnTo>
                  <a:pt x="303936" y="117724"/>
                </a:lnTo>
                <a:lnTo>
                  <a:pt x="268116" y="143628"/>
                </a:lnTo>
                <a:lnTo>
                  <a:pt x="234074" y="171720"/>
                </a:lnTo>
                <a:lnTo>
                  <a:pt x="201912" y="201898"/>
                </a:lnTo>
                <a:lnTo>
                  <a:pt x="171733" y="234059"/>
                </a:lnTo>
                <a:lnTo>
                  <a:pt x="143639" y="268100"/>
                </a:lnTo>
                <a:lnTo>
                  <a:pt x="117734" y="303919"/>
                </a:lnTo>
                <a:lnTo>
                  <a:pt x="94120" y="341413"/>
                </a:lnTo>
                <a:lnTo>
                  <a:pt x="72899" y="380480"/>
                </a:lnTo>
                <a:lnTo>
                  <a:pt x="54174" y="421016"/>
                </a:lnTo>
                <a:lnTo>
                  <a:pt x="38049" y="462920"/>
                </a:lnTo>
                <a:lnTo>
                  <a:pt x="24625" y="506089"/>
                </a:lnTo>
                <a:lnTo>
                  <a:pt x="14005" y="550419"/>
                </a:lnTo>
                <a:lnTo>
                  <a:pt x="6293" y="595809"/>
                </a:lnTo>
                <a:lnTo>
                  <a:pt x="1590" y="642155"/>
                </a:lnTo>
                <a:lnTo>
                  <a:pt x="0" y="689356"/>
                </a:lnTo>
                <a:lnTo>
                  <a:pt x="0" y="3446780"/>
                </a:lnTo>
                <a:lnTo>
                  <a:pt x="1590" y="3493976"/>
                </a:lnTo>
                <a:lnTo>
                  <a:pt x="6293" y="3540318"/>
                </a:lnTo>
                <a:lnTo>
                  <a:pt x="14005" y="3585705"/>
                </a:lnTo>
                <a:lnTo>
                  <a:pt x="24625" y="3630033"/>
                </a:lnTo>
                <a:lnTo>
                  <a:pt x="38049" y="3673200"/>
                </a:lnTo>
                <a:lnTo>
                  <a:pt x="54174" y="3715103"/>
                </a:lnTo>
                <a:lnTo>
                  <a:pt x="72899" y="3755638"/>
                </a:lnTo>
                <a:lnTo>
                  <a:pt x="94120" y="3794705"/>
                </a:lnTo>
                <a:lnTo>
                  <a:pt x="117734" y="3832199"/>
                </a:lnTo>
                <a:lnTo>
                  <a:pt x="143639" y="3868019"/>
                </a:lnTo>
                <a:lnTo>
                  <a:pt x="171733" y="3902061"/>
                </a:lnTo>
                <a:lnTo>
                  <a:pt x="201912" y="3934223"/>
                </a:lnTo>
                <a:lnTo>
                  <a:pt x="234074" y="3964402"/>
                </a:lnTo>
                <a:lnTo>
                  <a:pt x="268116" y="3992496"/>
                </a:lnTo>
                <a:lnTo>
                  <a:pt x="303936" y="4018401"/>
                </a:lnTo>
                <a:lnTo>
                  <a:pt x="341430" y="4042015"/>
                </a:lnTo>
                <a:lnTo>
                  <a:pt x="380497" y="4063236"/>
                </a:lnTo>
                <a:lnTo>
                  <a:pt x="421032" y="4081961"/>
                </a:lnTo>
                <a:lnTo>
                  <a:pt x="462935" y="4098086"/>
                </a:lnTo>
                <a:lnTo>
                  <a:pt x="506102" y="4111510"/>
                </a:lnTo>
                <a:lnTo>
                  <a:pt x="550430" y="4122130"/>
                </a:lnTo>
                <a:lnTo>
                  <a:pt x="595817" y="4129842"/>
                </a:lnTo>
                <a:lnTo>
                  <a:pt x="642159" y="4134545"/>
                </a:lnTo>
                <a:lnTo>
                  <a:pt x="689356" y="4136136"/>
                </a:lnTo>
                <a:lnTo>
                  <a:pt x="9551924" y="4136136"/>
                </a:lnTo>
                <a:lnTo>
                  <a:pt x="9599124" y="4134545"/>
                </a:lnTo>
                <a:lnTo>
                  <a:pt x="9645470" y="4129842"/>
                </a:lnTo>
                <a:lnTo>
                  <a:pt x="9690860" y="4122130"/>
                </a:lnTo>
                <a:lnTo>
                  <a:pt x="9735190" y="4111510"/>
                </a:lnTo>
                <a:lnTo>
                  <a:pt x="9778359" y="4098086"/>
                </a:lnTo>
                <a:lnTo>
                  <a:pt x="9820263" y="4081961"/>
                </a:lnTo>
                <a:lnTo>
                  <a:pt x="9860799" y="4063236"/>
                </a:lnTo>
                <a:lnTo>
                  <a:pt x="9899866" y="4042015"/>
                </a:lnTo>
                <a:lnTo>
                  <a:pt x="9937360" y="4018401"/>
                </a:lnTo>
                <a:lnTo>
                  <a:pt x="9973179" y="3992496"/>
                </a:lnTo>
                <a:lnTo>
                  <a:pt x="10007220" y="3964402"/>
                </a:lnTo>
                <a:lnTo>
                  <a:pt x="10039381" y="3934223"/>
                </a:lnTo>
                <a:lnTo>
                  <a:pt x="10069559" y="3902061"/>
                </a:lnTo>
                <a:lnTo>
                  <a:pt x="10097651" y="3868019"/>
                </a:lnTo>
                <a:lnTo>
                  <a:pt x="10123555" y="3832199"/>
                </a:lnTo>
                <a:lnTo>
                  <a:pt x="10147168" y="3794705"/>
                </a:lnTo>
                <a:lnTo>
                  <a:pt x="10168387" y="3755638"/>
                </a:lnTo>
                <a:lnTo>
                  <a:pt x="10187110" y="3715103"/>
                </a:lnTo>
                <a:lnTo>
                  <a:pt x="10203234" y="3673200"/>
                </a:lnTo>
                <a:lnTo>
                  <a:pt x="10216657" y="3630033"/>
                </a:lnTo>
                <a:lnTo>
                  <a:pt x="10227275" y="3585705"/>
                </a:lnTo>
                <a:lnTo>
                  <a:pt x="10234987" y="3540318"/>
                </a:lnTo>
                <a:lnTo>
                  <a:pt x="10239689" y="3493976"/>
                </a:lnTo>
                <a:lnTo>
                  <a:pt x="10241280" y="3446780"/>
                </a:lnTo>
                <a:lnTo>
                  <a:pt x="10241280" y="689356"/>
                </a:lnTo>
                <a:lnTo>
                  <a:pt x="10239689" y="642155"/>
                </a:lnTo>
                <a:lnTo>
                  <a:pt x="10234987" y="595809"/>
                </a:lnTo>
                <a:lnTo>
                  <a:pt x="10227275" y="550419"/>
                </a:lnTo>
                <a:lnTo>
                  <a:pt x="10216657" y="506089"/>
                </a:lnTo>
                <a:lnTo>
                  <a:pt x="10203234" y="462920"/>
                </a:lnTo>
                <a:lnTo>
                  <a:pt x="10187110" y="421016"/>
                </a:lnTo>
                <a:lnTo>
                  <a:pt x="10168387" y="380480"/>
                </a:lnTo>
                <a:lnTo>
                  <a:pt x="10147168" y="341413"/>
                </a:lnTo>
                <a:lnTo>
                  <a:pt x="10123555" y="303919"/>
                </a:lnTo>
                <a:lnTo>
                  <a:pt x="10097651" y="268100"/>
                </a:lnTo>
                <a:lnTo>
                  <a:pt x="10069559" y="234059"/>
                </a:lnTo>
                <a:lnTo>
                  <a:pt x="10039381" y="201898"/>
                </a:lnTo>
                <a:lnTo>
                  <a:pt x="10007220" y="171720"/>
                </a:lnTo>
                <a:lnTo>
                  <a:pt x="9973179" y="143628"/>
                </a:lnTo>
                <a:lnTo>
                  <a:pt x="9937360" y="117724"/>
                </a:lnTo>
                <a:lnTo>
                  <a:pt x="9899866" y="94111"/>
                </a:lnTo>
                <a:lnTo>
                  <a:pt x="9860799" y="72892"/>
                </a:lnTo>
                <a:lnTo>
                  <a:pt x="9820263" y="54169"/>
                </a:lnTo>
                <a:lnTo>
                  <a:pt x="9778359" y="38045"/>
                </a:lnTo>
                <a:lnTo>
                  <a:pt x="9735190" y="24622"/>
                </a:lnTo>
                <a:lnTo>
                  <a:pt x="9690860" y="14004"/>
                </a:lnTo>
                <a:lnTo>
                  <a:pt x="9645470" y="6292"/>
                </a:lnTo>
                <a:lnTo>
                  <a:pt x="9599124" y="1590"/>
                </a:lnTo>
                <a:lnTo>
                  <a:pt x="9551924" y="0"/>
                </a:lnTo>
                <a:close/>
              </a:path>
            </a:pathLst>
          </a:custGeom>
          <a:solidFill>
            <a:srgbClr val="000000">
              <a:alpha val="6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29639" y="451688"/>
            <a:ext cx="2646045" cy="10975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38402" y="2455240"/>
            <a:ext cx="9173845" cy="3009900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241300" marR="5080" indent="-228600">
              <a:lnSpc>
                <a:spcPts val="3030"/>
              </a:lnSpc>
              <a:spcBef>
                <a:spcPts val="475"/>
              </a:spcBef>
              <a:buFont typeface="Arial"/>
              <a:buChar char="•"/>
              <a:tabLst>
                <a:tab pos="241300" algn="l"/>
              </a:tabLst>
            </a:pPr>
            <a:r>
              <a:rPr sz="2800" spc="75" dirty="0">
                <a:solidFill>
                  <a:srgbClr val="F1F1F1"/>
                </a:solidFill>
                <a:latin typeface="Arial Narrow"/>
                <a:cs typeface="Arial Narrow"/>
              </a:rPr>
              <a:t>This</a:t>
            </a:r>
            <a:r>
              <a:rPr sz="2800" spc="-2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00" dirty="0">
                <a:solidFill>
                  <a:srgbClr val="F1F1F1"/>
                </a:solidFill>
                <a:latin typeface="Arial Narrow"/>
                <a:cs typeface="Arial Narrow"/>
              </a:rPr>
              <a:t>model</a:t>
            </a:r>
            <a:r>
              <a:rPr sz="2800" spc="-4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00" dirty="0">
                <a:solidFill>
                  <a:srgbClr val="F1F1F1"/>
                </a:solidFill>
                <a:latin typeface="Arial Narrow"/>
                <a:cs typeface="Arial Narrow"/>
              </a:rPr>
              <a:t>is</a:t>
            </a:r>
            <a:r>
              <a:rPr sz="2800" spc="-1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25" dirty="0">
                <a:solidFill>
                  <a:srgbClr val="F1F1F1"/>
                </a:solidFill>
                <a:latin typeface="Arial Narrow"/>
                <a:cs typeface="Arial Narrow"/>
              </a:rPr>
              <a:t>not</a:t>
            </a:r>
            <a:r>
              <a:rPr sz="2800" spc="-3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-5" dirty="0">
                <a:solidFill>
                  <a:srgbClr val="F1F1F1"/>
                </a:solidFill>
                <a:latin typeface="Arial Narrow"/>
                <a:cs typeface="Arial Narrow"/>
              </a:rPr>
              <a:t>new,</a:t>
            </a:r>
            <a:r>
              <a:rPr sz="2800" spc="-4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55" dirty="0">
                <a:solidFill>
                  <a:srgbClr val="F1F1F1"/>
                </a:solidFill>
                <a:latin typeface="Arial Narrow"/>
                <a:cs typeface="Arial Narrow"/>
              </a:rPr>
              <a:t>it</a:t>
            </a:r>
            <a:r>
              <a:rPr sz="2800" spc="-2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85" dirty="0">
                <a:solidFill>
                  <a:srgbClr val="F1F1F1"/>
                </a:solidFill>
                <a:latin typeface="Arial Narrow"/>
                <a:cs typeface="Arial Narrow"/>
              </a:rPr>
              <a:t>was</a:t>
            </a:r>
            <a:r>
              <a:rPr sz="2800" spc="-2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introduced</a:t>
            </a:r>
            <a:r>
              <a:rPr sz="2800" spc="-5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05" dirty="0">
                <a:solidFill>
                  <a:srgbClr val="F1F1F1"/>
                </a:solidFill>
                <a:latin typeface="Arial Narrow"/>
                <a:cs typeface="Arial Narrow"/>
              </a:rPr>
              <a:t>in</a:t>
            </a:r>
            <a:r>
              <a:rPr sz="2800" spc="-3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55" dirty="0">
                <a:solidFill>
                  <a:srgbClr val="F1F1F1"/>
                </a:solidFill>
                <a:latin typeface="Arial Narrow"/>
                <a:cs typeface="Arial Narrow"/>
              </a:rPr>
              <a:t>1987</a:t>
            </a:r>
            <a:r>
              <a:rPr sz="2800" spc="1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05" dirty="0">
                <a:solidFill>
                  <a:srgbClr val="F1F1F1"/>
                </a:solidFill>
                <a:latin typeface="Arial Narrow"/>
                <a:cs typeface="Arial Narrow"/>
              </a:rPr>
              <a:t>in</a:t>
            </a:r>
            <a:r>
              <a:rPr sz="2800" spc="-2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the</a:t>
            </a:r>
            <a:r>
              <a:rPr sz="2800" spc="-4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00" dirty="0">
                <a:solidFill>
                  <a:srgbClr val="F1F1F1"/>
                </a:solidFill>
                <a:latin typeface="Arial Narrow"/>
                <a:cs typeface="Arial Narrow"/>
              </a:rPr>
              <a:t>Smalltalk  </a:t>
            </a:r>
            <a:r>
              <a:rPr sz="2800" spc="105" dirty="0">
                <a:solidFill>
                  <a:srgbClr val="F1F1F1"/>
                </a:solidFill>
                <a:latin typeface="Arial Narrow"/>
                <a:cs typeface="Arial Narrow"/>
              </a:rPr>
              <a:t>programming</a:t>
            </a:r>
            <a:r>
              <a:rPr sz="2800" spc="-5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60" dirty="0">
                <a:solidFill>
                  <a:srgbClr val="F1F1F1"/>
                </a:solidFill>
                <a:latin typeface="Arial Narrow"/>
                <a:cs typeface="Arial Narrow"/>
              </a:rPr>
              <a:t>language.</a:t>
            </a:r>
            <a:endParaRPr sz="2800">
              <a:latin typeface="Arial Narrow"/>
              <a:cs typeface="Arial Narrow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F1F1F1"/>
              </a:buClr>
              <a:buFont typeface="Arial"/>
              <a:buChar char="•"/>
            </a:pPr>
            <a:endParaRPr sz="4300">
              <a:latin typeface="Times New Roman"/>
              <a:cs typeface="Times New Roman"/>
            </a:endParaRPr>
          </a:p>
          <a:p>
            <a:pPr marL="241300" marR="205104" indent="-228600">
              <a:lnSpc>
                <a:spcPct val="90000"/>
              </a:lnSpc>
              <a:buFont typeface="Arial"/>
              <a:buChar char="•"/>
              <a:tabLst>
                <a:tab pos="241300" algn="l"/>
              </a:tabLst>
            </a:pPr>
            <a:r>
              <a:rPr sz="2800" spc="85" dirty="0">
                <a:solidFill>
                  <a:srgbClr val="F1F1F1"/>
                </a:solidFill>
                <a:latin typeface="Arial Narrow"/>
                <a:cs typeface="Arial Narrow"/>
              </a:rPr>
              <a:t>With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the </a:t>
            </a:r>
            <a:r>
              <a:rPr sz="2800" spc="114" dirty="0">
                <a:solidFill>
                  <a:srgbClr val="F1F1F1"/>
                </a:solidFill>
                <a:latin typeface="Arial Narrow"/>
                <a:cs typeface="Arial Narrow"/>
              </a:rPr>
              <a:t>boom </a:t>
            </a:r>
            <a:r>
              <a:rPr sz="2800" spc="135" dirty="0">
                <a:solidFill>
                  <a:srgbClr val="F1F1F1"/>
                </a:solidFill>
                <a:latin typeface="Arial Narrow"/>
                <a:cs typeface="Arial Narrow"/>
              </a:rPr>
              <a:t>of </a:t>
            </a:r>
            <a:r>
              <a:rPr sz="2800" dirty="0">
                <a:solidFill>
                  <a:srgbClr val="F1F1F1"/>
                </a:solidFill>
                <a:latin typeface="Arial Narrow"/>
                <a:cs typeface="Arial Narrow"/>
              </a:rPr>
              <a:t>Web </a:t>
            </a:r>
            <a:r>
              <a:rPr sz="2800" spc="80" dirty="0">
                <a:solidFill>
                  <a:srgbClr val="F1F1F1"/>
                </a:solidFill>
                <a:latin typeface="Arial Narrow"/>
                <a:cs typeface="Arial Narrow"/>
              </a:rPr>
              <a:t>applications, </a:t>
            </a:r>
            <a:r>
              <a:rPr sz="2800" spc="155" dirty="0">
                <a:solidFill>
                  <a:srgbClr val="F1F1F1"/>
                </a:solidFill>
                <a:latin typeface="Arial Narrow"/>
                <a:cs typeface="Arial Narrow"/>
              </a:rPr>
              <a:t>it </a:t>
            </a:r>
            <a:r>
              <a:rPr sz="2800" spc="65" dirty="0">
                <a:solidFill>
                  <a:srgbClr val="F1F1F1"/>
                </a:solidFill>
                <a:latin typeface="Arial Narrow"/>
                <a:cs typeface="Arial Narrow"/>
              </a:rPr>
              <a:t>has </a:t>
            </a:r>
            <a:r>
              <a:rPr sz="2800" spc="60" dirty="0">
                <a:solidFill>
                  <a:srgbClr val="F1F1F1"/>
                </a:solidFill>
                <a:latin typeface="Arial Narrow"/>
                <a:cs typeface="Arial Narrow"/>
              </a:rPr>
              <a:t>proven </a:t>
            </a:r>
            <a:r>
              <a:rPr sz="2800" spc="150" dirty="0">
                <a:solidFill>
                  <a:srgbClr val="F1F1F1"/>
                </a:solidFill>
                <a:latin typeface="Arial Narrow"/>
                <a:cs typeface="Arial Narrow"/>
              </a:rPr>
              <a:t>to </a:t>
            </a:r>
            <a:r>
              <a:rPr sz="2800" spc="40" dirty="0">
                <a:solidFill>
                  <a:srgbClr val="F1F1F1"/>
                </a:solidFill>
                <a:latin typeface="Arial Narrow"/>
                <a:cs typeface="Arial Narrow"/>
              </a:rPr>
              <a:t>be </a:t>
            </a:r>
            <a:r>
              <a:rPr sz="2800" spc="35" dirty="0">
                <a:solidFill>
                  <a:srgbClr val="F1F1F1"/>
                </a:solidFill>
                <a:latin typeface="Arial Narrow"/>
                <a:cs typeface="Arial Narrow"/>
              </a:rPr>
              <a:t>a  </a:t>
            </a:r>
            <a:r>
              <a:rPr sz="2800" spc="105" dirty="0">
                <a:solidFill>
                  <a:srgbClr val="F1F1F1"/>
                </a:solidFill>
                <a:latin typeface="Arial Narrow"/>
                <a:cs typeface="Arial Narrow"/>
              </a:rPr>
              <a:t>programming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mode </a:t>
            </a:r>
            <a:r>
              <a:rPr sz="2800" spc="130" dirty="0">
                <a:solidFill>
                  <a:srgbClr val="F1F1F1"/>
                </a:solidFill>
                <a:latin typeface="Arial Narrow"/>
                <a:cs typeface="Arial Narrow"/>
              </a:rPr>
              <a:t>that </a:t>
            </a:r>
            <a:r>
              <a:rPr sz="2800" spc="140" dirty="0">
                <a:solidFill>
                  <a:srgbClr val="F1F1F1"/>
                </a:solidFill>
                <a:latin typeface="Arial Narrow"/>
                <a:cs typeface="Arial Narrow"/>
              </a:rPr>
              <a:t>fits </a:t>
            </a:r>
            <a:r>
              <a:rPr sz="2800" spc="100" dirty="0">
                <a:solidFill>
                  <a:srgbClr val="F1F1F1"/>
                </a:solidFill>
                <a:latin typeface="Arial Narrow"/>
                <a:cs typeface="Arial Narrow"/>
              </a:rPr>
              <a:t>quite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well </a:t>
            </a:r>
            <a:r>
              <a:rPr sz="2800" spc="135" dirty="0">
                <a:solidFill>
                  <a:srgbClr val="F1F1F1"/>
                </a:solidFill>
                <a:latin typeface="Arial Narrow"/>
                <a:cs typeface="Arial Narrow"/>
              </a:rPr>
              <a:t>with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the </a:t>
            </a:r>
            <a:r>
              <a:rPr sz="2800" spc="75" dirty="0">
                <a:solidFill>
                  <a:srgbClr val="F1F1F1"/>
                </a:solidFill>
                <a:latin typeface="Arial Narrow"/>
                <a:cs typeface="Arial Narrow"/>
              </a:rPr>
              <a:t>internet, being  </a:t>
            </a:r>
            <a:r>
              <a:rPr sz="2800" spc="114" dirty="0">
                <a:solidFill>
                  <a:srgbClr val="F1F1F1"/>
                </a:solidFill>
                <a:latin typeface="Arial Narrow"/>
                <a:cs typeface="Arial Narrow"/>
              </a:rPr>
              <a:t>both</a:t>
            </a:r>
            <a:r>
              <a:rPr sz="2800" spc="-3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the</a:t>
            </a:r>
            <a:r>
              <a:rPr sz="2800" spc="-3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00" dirty="0">
                <a:solidFill>
                  <a:srgbClr val="F1F1F1"/>
                </a:solidFill>
                <a:latin typeface="Arial Narrow"/>
                <a:cs typeface="Arial Narrow"/>
              </a:rPr>
              <a:t>model</a:t>
            </a:r>
            <a:r>
              <a:rPr sz="2800" spc="-2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75" dirty="0">
                <a:solidFill>
                  <a:srgbClr val="F1F1F1"/>
                </a:solidFill>
                <a:latin typeface="Arial Narrow"/>
                <a:cs typeface="Arial Narrow"/>
              </a:rPr>
              <a:t>and</a:t>
            </a:r>
            <a:r>
              <a:rPr sz="2800" spc="-2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the</a:t>
            </a:r>
            <a:r>
              <a:rPr sz="2800" spc="-3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00" dirty="0">
                <a:solidFill>
                  <a:srgbClr val="F1F1F1"/>
                </a:solidFill>
                <a:latin typeface="Arial Narrow"/>
                <a:cs typeface="Arial Narrow"/>
              </a:rPr>
              <a:t>controller</a:t>
            </a:r>
            <a:r>
              <a:rPr sz="2800" spc="-2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60" dirty="0">
                <a:solidFill>
                  <a:srgbClr val="F1F1F1"/>
                </a:solidFill>
                <a:latin typeface="Arial Narrow"/>
                <a:cs typeface="Arial Narrow"/>
              </a:rPr>
              <a:t>executed</a:t>
            </a:r>
            <a:r>
              <a:rPr sz="2800" spc="-2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50" dirty="0">
                <a:solidFill>
                  <a:srgbClr val="F1F1F1"/>
                </a:solidFill>
                <a:latin typeface="Arial Narrow"/>
                <a:cs typeface="Arial Narrow"/>
              </a:rPr>
              <a:t>server</a:t>
            </a:r>
            <a:r>
              <a:rPr sz="2800" spc="-2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35" dirty="0">
                <a:solidFill>
                  <a:srgbClr val="F1F1F1"/>
                </a:solidFill>
                <a:latin typeface="Arial Narrow"/>
                <a:cs typeface="Arial Narrow"/>
              </a:rPr>
              <a:t>side,</a:t>
            </a:r>
            <a:r>
              <a:rPr sz="2800" spc="-3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75" dirty="0">
                <a:solidFill>
                  <a:srgbClr val="F1F1F1"/>
                </a:solidFill>
                <a:latin typeface="Arial Narrow"/>
                <a:cs typeface="Arial Narrow"/>
              </a:rPr>
              <a:t>and</a:t>
            </a:r>
            <a:r>
              <a:rPr sz="2800" spc="-3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the  </a:t>
            </a:r>
            <a:r>
              <a:rPr sz="2800" spc="85" dirty="0">
                <a:solidFill>
                  <a:srgbClr val="F1F1F1"/>
                </a:solidFill>
                <a:latin typeface="Arial Narrow"/>
                <a:cs typeface="Arial Narrow"/>
              </a:rPr>
              <a:t>view</a:t>
            </a:r>
            <a:r>
              <a:rPr sz="2800" spc="-3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00" dirty="0">
                <a:solidFill>
                  <a:srgbClr val="F1F1F1"/>
                </a:solidFill>
                <a:latin typeface="Arial Narrow"/>
                <a:cs typeface="Arial Narrow"/>
              </a:rPr>
              <a:t>on</a:t>
            </a:r>
            <a:r>
              <a:rPr sz="2800" spc="-4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90" dirty="0">
                <a:solidFill>
                  <a:srgbClr val="F1F1F1"/>
                </a:solidFill>
                <a:latin typeface="Arial Narrow"/>
                <a:cs typeface="Arial Narrow"/>
              </a:rPr>
              <a:t>the</a:t>
            </a:r>
            <a:r>
              <a:rPr sz="2800" spc="-45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100" dirty="0">
                <a:solidFill>
                  <a:srgbClr val="F1F1F1"/>
                </a:solidFill>
                <a:latin typeface="Arial Narrow"/>
                <a:cs typeface="Arial Narrow"/>
              </a:rPr>
              <a:t>client</a:t>
            </a:r>
            <a:r>
              <a:rPr sz="2800" spc="-2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65" dirty="0">
                <a:solidFill>
                  <a:srgbClr val="F1F1F1"/>
                </a:solidFill>
                <a:latin typeface="Arial Narrow"/>
                <a:cs typeface="Arial Narrow"/>
              </a:rPr>
              <a:t>side</a:t>
            </a:r>
            <a:r>
              <a:rPr sz="2800" spc="-30" dirty="0">
                <a:solidFill>
                  <a:srgbClr val="F1F1F1"/>
                </a:solidFill>
                <a:latin typeface="Arial Narrow"/>
                <a:cs typeface="Arial Narrow"/>
              </a:rPr>
              <a:t> </a:t>
            </a:r>
            <a:r>
              <a:rPr sz="2800" spc="55" dirty="0">
                <a:solidFill>
                  <a:srgbClr val="F1F1F1"/>
                </a:solidFill>
                <a:latin typeface="Arial Narrow"/>
                <a:cs typeface="Arial Narrow"/>
              </a:rPr>
              <a:t>executed.</a:t>
            </a:r>
            <a:endParaRPr sz="2800">
              <a:latin typeface="Arial Narrow"/>
              <a:cs typeface="Arial Narro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</TotalTime>
  <Words>548</Words>
  <Application>Microsoft Macintosh PowerPoint</Application>
  <PresentationFormat>Custom</PresentationFormat>
  <Paragraphs>47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Represents the model in a suitable format to interact and access the data,  usually called "User Interface" (GUI Java, HTML, XML).</vt:lpstr>
      <vt:lpstr>It is the link between the view and the model, is responsible for receiving  and responding to events, typically user actions and invokes changes on  the model and probably in the view.</vt:lpstr>
      <vt:lpstr>PowerPoint Presentation</vt:lpstr>
      <vt:lpstr>PowerPoint Presentation</vt:lpstr>
      <vt:lpstr>Control Flow</vt:lpstr>
      <vt:lpstr>Controller updates the  model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MVC</dc:title>
  <dc:creator>Javier Humarán</dc:creator>
  <cp:lastModifiedBy>amir</cp:lastModifiedBy>
  <cp:revision>4</cp:revision>
  <dcterms:created xsi:type="dcterms:W3CDTF">2017-12-13T03:14:45Z</dcterms:created>
  <dcterms:modified xsi:type="dcterms:W3CDTF">2017-12-13T04:17:24Z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2013-11-03T00:00:00Z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2017-12-13T00:00:00Z</vt:filetime>
  </property>
</Properties>
</file>